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0" r:id="rId2"/>
    <p:sldId id="257" r:id="rId3"/>
    <p:sldId id="258" r:id="rId4"/>
    <p:sldId id="259" r:id="rId5"/>
    <p:sldId id="260" r:id="rId6"/>
    <p:sldId id="283" r:id="rId7"/>
    <p:sldId id="282" r:id="rId8"/>
    <p:sldId id="264" r:id="rId9"/>
    <p:sldId id="262" r:id="rId10"/>
    <p:sldId id="265" r:id="rId11"/>
    <p:sldId id="266" r:id="rId12"/>
    <p:sldId id="267" r:id="rId13"/>
    <p:sldId id="272" r:id="rId14"/>
    <p:sldId id="261" r:id="rId15"/>
    <p:sldId id="281" r:id="rId16"/>
    <p:sldId id="271" r:id="rId17"/>
    <p:sldId id="263" r:id="rId18"/>
    <p:sldId id="274" r:id="rId19"/>
    <p:sldId id="275" r:id="rId20"/>
    <p:sldId id="276" r:id="rId21"/>
    <p:sldId id="277" r:id="rId22"/>
    <p:sldId id="278" r:id="rId23"/>
  </p:sldIdLst>
  <p:sldSz cx="9906000" cy="6858000" type="A4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B981"/>
    <a:srgbClr val="0F7955"/>
    <a:srgbClr val="10865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F60DD-2556-4A35-92FE-F44A490A7A23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86B6D-C961-49FC-8E3B-F81F5C73C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79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996F1-4529-95CB-F998-2397A1BFD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6E9EEB-AE9B-2F83-5088-198F8E0C8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991E6-79EF-8420-A239-28BE88BE7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6C8F-E299-4543-9438-C6C552D6E513}" type="datetime1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B9B59-76CF-4590-ED29-0D195738E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A31F7-3B2B-748E-B132-D610EEB8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691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84E3E-9EF3-913E-9EC3-09023509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EB8148-1D7D-8784-9F4A-1AA7CB763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6D0453-A41B-DD29-A47B-20ED14F2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CE71-6CDE-40AE-8FC5-31025D0D8F44}" type="datetime1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F5205-F7F9-F6FB-DAF5-40FBD2795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A6A6D5-5E93-0F64-5AE0-443A7849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2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DD25C0-CD48-5B7C-4868-04B578A6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AC5762-2412-A5F9-5CDA-8311B47F8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B1DA8-D5D4-44E7-C3A4-3DDC2651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A0F9-0A10-417B-96E8-46598876EFD6}" type="datetime1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77533D-DF15-6312-CB7E-9C2072A9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648D9-A450-5523-B51A-927E9E8F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49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272EA-A0E1-B066-BB4A-10C29E08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0EE6BD-3E75-5B44-2986-FC537F499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E440D-5416-81F9-DC15-94E8D10A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0CD5-6EFE-4F27-B061-D84931BEA419}" type="datetime1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0516F-4FD7-55FC-86FB-4617132AF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1BE0B1-E133-16B6-4371-D9930AFE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4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18F6F-F4F0-B965-3312-D0B92270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976AAA-94C9-0FF3-6256-1FFA7DA32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2B2CB9-7F58-B781-8BBD-8623CCE25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3B7A-4455-448E-AD10-0812AAA84B5A}" type="datetime1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34049D-E0C4-750C-20FA-4CA35411E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43D82-8872-C7DB-711B-42DDF152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1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3E9D7-E29E-6EDA-4317-B9786C0A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7D56B1-419B-93A5-6EEE-37E13C28E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1CEF11-05BC-2B4C-B2EB-651335AF2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959460-DB05-679D-2113-AE3FEA49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EF86-7692-4DAB-B16E-B7A3DB5A76AA}" type="datetime1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2E0795-8FFD-69E2-9FE6-1263DF81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A1D2E9-D718-6A67-21FE-C631BBEEA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31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3F6AA-2A8A-29BA-4264-E2F4ABD5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659F40-2DB3-A7C1-4938-626CD9AF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2448EC-4AD9-3D12-B4DD-89B4B2632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1B05AE-A887-D876-C209-4FF1004E79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838015-7FFB-FC64-5CED-718A4BC60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942AD1-9994-6AB4-2DA8-5EB029D6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1C4A-1D61-43EC-BE33-2380DBFD783A}" type="datetime1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1E01FE-55B5-1910-746C-4DB74B3C1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3833DB-F140-D548-25E8-1D657C3C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50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B1BB3-EC2F-B5E4-0E04-389D3E6D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36AB48-4698-3284-7E61-A09112FF3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0941-8F78-43DC-89EA-3CFA729AB893}" type="datetime1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FEE15F-2F54-F554-FA93-4BB940EC1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3C1E8F-8A86-B46E-AB99-25D5DCE8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2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32606B-0F84-E1DF-9F3C-11BB82A00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A9E-0617-4D14-8069-98D1A78F3C98}" type="datetime1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576DEA-CD59-1119-3CBE-ADAD2537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909E17-A3A2-5A0D-6525-9DD3161E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2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4ADA5-1EE4-CF6A-8887-00B28F677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F0BB3-69C3-9AB0-8E7F-8AD109BB1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88D502-F8FB-F770-75B7-D4D1ED6A8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F319D8-80FC-D447-9E10-0530B4389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3212-D647-4CD6-8A1D-7EB6B405EBB2}" type="datetime1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3DAC17-9A43-FA1F-F9F5-3270C719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ABBDDA-07F6-25AE-473C-6B835D44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0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BFAA1-867E-9F74-FCEB-9668E1A2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05ADFC-38F8-749C-988A-9412F554B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0DB0CC-4D34-1CAC-F387-1370487E1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6B4E9B-8E93-87C9-2B36-6199DB8C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829F-EB18-4355-990B-82201421F1A0}" type="datetime1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DB6530-7120-853F-615E-23279481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24974E-24F2-8871-3994-DEA8F803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60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FA2B6-ACE6-69BD-93FD-E8904356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028B55-663D-BA5F-1411-7C5AE03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1BB74-DB11-66B0-5D7A-67B7F8746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66ACF-02F8-46D8-8CB5-B853B47E260D}" type="datetime1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EDB66-5BE2-8DDC-AC4E-379D2F3FB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C04FF0-5906-D80E-6929-40F0B3018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A21DC-3056-401C-89C7-D8AF4DF40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1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68C135-0AAC-98DB-5A69-A202893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1DC-3056-401C-89C7-D8AF4DF40B1F}" type="slidenum">
              <a:rPr lang="ru-RU" smtClean="0"/>
              <a:t>1</a:t>
            </a:fld>
            <a:endParaRPr lang="ru-RU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F00C73C4-8DB9-9CE6-8816-CE680F258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35146" b="3336"/>
          <a:stretch>
            <a:fillRect/>
          </a:stretch>
        </p:blipFill>
        <p:spPr bwMode="auto">
          <a:xfrm>
            <a:off x="0" y="0"/>
            <a:ext cx="9906000" cy="698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5DB691F-F7B9-01BF-A989-8755FB8627A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0"/>
            <a:ext cx="9906000" cy="6155396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6000">
                <a:srgbClr val="FFFFFF">
                  <a:alpha val="39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B0DFFF-1C7D-3B8B-C6D7-86B3E017FBA1}"/>
              </a:ext>
            </a:extLst>
          </p:cNvPr>
          <p:cNvSpPr txBox="1"/>
          <p:nvPr/>
        </p:nvSpPr>
        <p:spPr>
          <a:xfrm>
            <a:off x="4728899" y="225109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90000"/>
              </a:lnSpc>
              <a:spcAft>
                <a:spcPts val="1400"/>
              </a:spcAft>
              <a:buNone/>
            </a:pPr>
            <a:r>
              <a:rPr lang="ru-RU" sz="2000" kern="14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Запасные части. Металлоконструкции. Инженерные решения под ваши задачи. </a:t>
            </a:r>
            <a:endParaRPr lang="ru-RU" sz="1100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6A3071-4191-CA3C-F773-C08308333B7E}"/>
              </a:ext>
            </a:extLst>
          </p:cNvPr>
          <p:cNvSpPr txBox="1"/>
          <p:nvPr/>
        </p:nvSpPr>
        <p:spPr>
          <a:xfrm>
            <a:off x="689160" y="1714772"/>
            <a:ext cx="907596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и ремонт </a:t>
            </a:r>
            <a:r>
              <a:rPr lang="ru-RU" sz="3200" b="1" dirty="0">
                <a:solidFill>
                  <a:srgbClr val="10B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грузовых вагонов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CE7DAA-DAF4-4A1A-98D5-5C8079CCC50E}"/>
              </a:ext>
            </a:extLst>
          </p:cNvPr>
          <p:cNvSpPr txBox="1"/>
          <p:nvPr/>
        </p:nvSpPr>
        <p:spPr>
          <a:xfrm>
            <a:off x="294696" y="289595"/>
            <a:ext cx="546064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ООО "РТ-НОВЫЕ ГОРИЗОНТЫ "</a:t>
            </a:r>
          </a:p>
          <a:p>
            <a:pPr>
              <a:lnSpc>
                <a:spcPct val="90000"/>
              </a:lnSpc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6FCBF48-04DF-46AD-A449-189A3B525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53" y="120174"/>
            <a:ext cx="1589251" cy="8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38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1FDBA-F789-D37E-D4B8-8ABB18AC1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A0E85587-6C79-A6F3-7535-75A6C8753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25" y="1909723"/>
            <a:ext cx="3954101" cy="13744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3B83A5-4986-B5F2-8442-8C602D5FE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213" y="3485395"/>
            <a:ext cx="4190062" cy="2006570"/>
          </a:xfrm>
          <a:prstGeom prst="rect">
            <a:avLst/>
          </a:prstGeom>
        </p:spPr>
      </p:pic>
      <p:grpSp>
        <p:nvGrpSpPr>
          <p:cNvPr id="2" name="вагон">
            <a:extLst>
              <a:ext uri="{FF2B5EF4-FFF2-40B4-BE49-F238E27FC236}">
                <a16:creationId xmlns:a16="http://schemas.microsoft.com/office/drawing/2014/main" id="{C2C0C152-91F6-9E1F-7D85-AD92CA88669A}"/>
              </a:ext>
            </a:extLst>
          </p:cNvPr>
          <p:cNvGrpSpPr/>
          <p:nvPr/>
        </p:nvGrpSpPr>
        <p:grpSpPr>
          <a:xfrm>
            <a:off x="472504" y="530087"/>
            <a:ext cx="4953784" cy="1206925"/>
            <a:chOff x="166146" y="692431"/>
            <a:chExt cx="4953784" cy="12069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7F8B38-2C0C-C028-8428-A607073838B1}"/>
                </a:ext>
              </a:extLst>
            </p:cNvPr>
            <p:cNvSpPr txBox="1"/>
            <p:nvPr/>
          </p:nvSpPr>
          <p:spPr>
            <a:xfrm>
              <a:off x="170829" y="692431"/>
              <a:ext cx="422775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Транспортер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железнодорожный</a:t>
              </a: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транспортных упаковочных комплектов типа ТУК-13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39C78D-1814-A501-E885-076EE09CFDB4}"/>
                </a:ext>
              </a:extLst>
            </p:cNvPr>
            <p:cNvSpPr txBox="1"/>
            <p:nvPr/>
          </p:nvSpPr>
          <p:spPr>
            <a:xfrm>
              <a:off x="166146" y="153002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Модель:</a:t>
              </a:r>
              <a:r>
                <a:rPr lang="ru-RU" spc="-75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14-9037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B2350B9-5A5E-6528-D507-4CDB59C0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10</a:t>
            </a:fld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E32A622-C190-9F69-C944-E9421FED3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43427"/>
              </p:ext>
            </p:extLst>
          </p:nvPr>
        </p:nvGraphicFramePr>
        <p:xfrm>
          <a:off x="4658471" y="1133550"/>
          <a:ext cx="4909512" cy="3420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47626">
                  <a:extLst>
                    <a:ext uri="{9D8B030D-6E8A-4147-A177-3AD203B41FA5}">
                      <a16:colId xmlns:a16="http://schemas.microsoft.com/office/drawing/2014/main" val="825012499"/>
                    </a:ext>
                  </a:extLst>
                </a:gridCol>
                <a:gridCol w="1261886">
                  <a:extLst>
                    <a:ext uri="{9D8B030D-6E8A-4147-A177-3AD203B41FA5}">
                      <a16:colId xmlns:a16="http://schemas.microsoft.com/office/drawing/2014/main" val="79720209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2670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33413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82633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176,5 (18)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8761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25300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1327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13450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8084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8384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64701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вписывания в кривую,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80/75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89530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Тип тележки (заготовка модель 18-100)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ч.6055.10.01.000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1585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осей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81817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Назначенный срок службы до списания, лет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210144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6876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1520, 1435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8292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02-ВМ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134946"/>
                  </a:ext>
                </a:extLst>
              </a:tr>
            </a:tbl>
          </a:graphicData>
        </a:graphic>
      </p:graphicFrame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E304C6AE-3EEB-47A1-99C3-C411E6757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533856"/>
              </p:ext>
            </p:extLst>
          </p:nvPr>
        </p:nvGraphicFramePr>
        <p:xfrm>
          <a:off x="4593275" y="4931781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2648A0-0828-EF6F-ED81-9F5D1ABC5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4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A6F58-70AD-12CF-BC02-C5C2BF303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98DC2A36-0371-B574-F50E-7A0408A07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25" y="1908923"/>
            <a:ext cx="3956794" cy="13587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B8259F-B8E3-53B9-8484-61A95FE15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213" y="3489954"/>
            <a:ext cx="4111637" cy="1942574"/>
          </a:xfrm>
          <a:prstGeom prst="rect">
            <a:avLst/>
          </a:prstGeom>
        </p:spPr>
      </p:pic>
      <p:grpSp>
        <p:nvGrpSpPr>
          <p:cNvPr id="2" name="вагон">
            <a:extLst>
              <a:ext uri="{FF2B5EF4-FFF2-40B4-BE49-F238E27FC236}">
                <a16:creationId xmlns:a16="http://schemas.microsoft.com/office/drawing/2014/main" id="{FC8C23E2-B770-D536-F030-AF333824A173}"/>
              </a:ext>
            </a:extLst>
          </p:cNvPr>
          <p:cNvGrpSpPr/>
          <p:nvPr/>
        </p:nvGrpSpPr>
        <p:grpSpPr>
          <a:xfrm>
            <a:off x="472504" y="520637"/>
            <a:ext cx="4953784" cy="1206925"/>
            <a:chOff x="166146" y="692431"/>
            <a:chExt cx="4953784" cy="12069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ED4365-C158-07C0-08C2-9207D832AAB4}"/>
                </a:ext>
              </a:extLst>
            </p:cNvPr>
            <p:cNvSpPr txBox="1"/>
            <p:nvPr/>
          </p:nvSpPr>
          <p:spPr>
            <a:xfrm>
              <a:off x="170829" y="692431"/>
              <a:ext cx="422775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Транспортер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железнодорожный</a:t>
              </a: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сочлененного типа грузоподъемностью 240 т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16B237-4A0C-5A67-AE43-8FF7F72FDEF0}"/>
                </a:ext>
              </a:extLst>
            </p:cNvPr>
            <p:cNvSpPr txBox="1"/>
            <p:nvPr/>
          </p:nvSpPr>
          <p:spPr>
            <a:xfrm>
              <a:off x="166146" y="153002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Модель:</a:t>
              </a:r>
              <a:r>
                <a:rPr lang="ru-RU" spc="-75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14-6057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DAFF75D6-4CE6-2147-884E-65EE497D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5583A7B-F7B0-BEBE-530B-2674CD9A0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38027"/>
              </p:ext>
            </p:extLst>
          </p:nvPr>
        </p:nvGraphicFramePr>
        <p:xfrm>
          <a:off x="4670817" y="1133550"/>
          <a:ext cx="4817257" cy="39276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50022">
                  <a:extLst>
                    <a:ext uri="{9D8B030D-6E8A-4147-A177-3AD203B41FA5}">
                      <a16:colId xmlns:a16="http://schemas.microsoft.com/office/drawing/2014/main" val="2834315160"/>
                    </a:ext>
                  </a:extLst>
                </a:gridCol>
                <a:gridCol w="1167235">
                  <a:extLst>
                    <a:ext uri="{9D8B030D-6E8A-4147-A177-3AD203B41FA5}">
                      <a16:colId xmlns:a16="http://schemas.microsoft.com/office/drawing/2014/main" val="2385079111"/>
                    </a:ext>
                  </a:extLst>
                </a:gridCol>
              </a:tblGrid>
              <a:tr h="206503">
                <a:tc gridSpan="2"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339631"/>
                  </a:ext>
                </a:extLst>
              </a:tr>
              <a:tr h="20650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473314"/>
                  </a:ext>
                </a:extLst>
              </a:tr>
              <a:tr h="20650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078358"/>
                  </a:ext>
                </a:extLst>
              </a:tr>
              <a:tr h="3785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длина перевозимого груза по осям проушин, мм*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15500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75674"/>
                  </a:ext>
                </a:extLst>
              </a:tr>
              <a:tr h="3785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 при длине груза 15,5м,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43540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003055"/>
                  </a:ext>
                </a:extLst>
              </a:tr>
              <a:tr h="20650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Коэффициент тары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0,46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38711"/>
                  </a:ext>
                </a:extLst>
              </a:tr>
              <a:tr h="3785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215,84 (22)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353452"/>
                  </a:ext>
                </a:extLst>
              </a:tr>
              <a:tr h="20650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Нагрузка на 1 </a:t>
                      </a:r>
                      <a:r>
                        <a:rPr lang="ru-RU" sz="10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пог</a:t>
                      </a: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 м мути, кН/м (тс/м)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79,5 (8)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404817"/>
                  </a:ext>
                </a:extLst>
              </a:tr>
              <a:tr h="3785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проходимой кривой с грузом 15,5м,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403814"/>
                  </a:ext>
                </a:extLst>
              </a:tr>
              <a:tr h="20650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4-осных тележек, шт.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649304"/>
                  </a:ext>
                </a:extLst>
              </a:tr>
              <a:tr h="20650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923624"/>
                  </a:ext>
                </a:extLst>
              </a:tr>
              <a:tr h="554777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Скорость движения на прямых участках пути, км/ч: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в груженом состоянии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в порожнем состоянии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871662"/>
                  </a:ext>
                </a:extLst>
              </a:tr>
              <a:tr h="20650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1520, 1435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752460"/>
                  </a:ext>
                </a:extLst>
              </a:tr>
              <a:tr h="20650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65515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D728696-8AAB-BCAC-C6C3-924F6C22263B}"/>
              </a:ext>
            </a:extLst>
          </p:cNvPr>
          <p:cNvSpPr txBox="1"/>
          <p:nvPr/>
        </p:nvSpPr>
        <p:spPr>
          <a:xfrm>
            <a:off x="4626545" y="5108831"/>
            <a:ext cx="4953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</a:rPr>
              <a:t>* Допускается перевозка груза длиной до 20м при условии вписывания в габарит погрузки.</a:t>
            </a:r>
          </a:p>
        </p:txBody>
      </p:sp>
      <p:graphicFrame>
        <p:nvGraphicFramePr>
          <p:cNvPr id="17" name="Таблица 4">
            <a:extLst>
              <a:ext uri="{FF2B5EF4-FFF2-40B4-BE49-F238E27FC236}">
                <a16:creationId xmlns:a16="http://schemas.microsoft.com/office/drawing/2014/main" id="{6D6E4D5C-DF8B-4A8A-8E29-E2509304B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485914"/>
              </p:ext>
            </p:extLst>
          </p:nvPr>
        </p:nvGraphicFramePr>
        <p:xfrm>
          <a:off x="4626545" y="5666368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B222AC-D1F3-9993-90E1-F7B31EB4B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72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41A0A-FD2D-17BC-105E-23341F4C9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0EA98E75-A83E-5C16-7861-6FE94FD57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805" y="1844625"/>
            <a:ext cx="4096417" cy="11648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A17381-EEC4-422B-C3E1-475BE412F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17" y="3206587"/>
            <a:ext cx="4092477" cy="1326586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6970E8BD-A941-9F4A-30D1-B6BDB3E9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12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9BA3203-68CA-955C-97FF-CDD7B64554AE}"/>
              </a:ext>
            </a:extLst>
          </p:cNvPr>
          <p:cNvGrpSpPr/>
          <p:nvPr/>
        </p:nvGrpSpPr>
        <p:grpSpPr>
          <a:xfrm>
            <a:off x="403213" y="530087"/>
            <a:ext cx="4953784" cy="960702"/>
            <a:chOff x="3108489" y="3326814"/>
            <a:chExt cx="4953784" cy="9607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8F23A3-911E-9D86-CA90-611E53DE20B9}"/>
                </a:ext>
              </a:extLst>
            </p:cNvPr>
            <p:cNvSpPr txBox="1"/>
            <p:nvPr/>
          </p:nvSpPr>
          <p:spPr>
            <a:xfrm>
              <a:off x="3108489" y="3326814"/>
              <a:ext cx="42277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Транспортер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железнодорожный</a:t>
              </a: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сочлененного типа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106802-1486-0F1B-9E6C-A00886BA088B}"/>
                </a:ext>
              </a:extLst>
            </p:cNvPr>
            <p:cNvSpPr txBox="1"/>
            <p:nvPr/>
          </p:nvSpPr>
          <p:spPr>
            <a:xfrm>
              <a:off x="3108489" y="391818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14-9038</a:t>
              </a:r>
            </a:p>
          </p:txBody>
        </p:sp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00227F5-F637-08B4-91F0-C65DDE731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891441"/>
              </p:ext>
            </p:extLst>
          </p:nvPr>
        </p:nvGraphicFramePr>
        <p:xfrm>
          <a:off x="4658471" y="1121457"/>
          <a:ext cx="4909515" cy="3528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80276">
                  <a:extLst>
                    <a:ext uri="{9D8B030D-6E8A-4147-A177-3AD203B41FA5}">
                      <a16:colId xmlns:a16="http://schemas.microsoft.com/office/drawing/2014/main" val="1123319745"/>
                    </a:ext>
                  </a:extLst>
                </a:gridCol>
                <a:gridCol w="929239">
                  <a:extLst>
                    <a:ext uri="{9D8B030D-6E8A-4147-A177-3AD203B41FA5}">
                      <a16:colId xmlns:a16="http://schemas.microsoft.com/office/drawing/2014/main" val="195196898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 </a:t>
                      </a:r>
                      <a:endParaRPr kumimoji="0" lang="ru-RU" sz="120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3335" algn="ctr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2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9602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8317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9959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38163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длина груза по осям проушин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16040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25119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база транспортера при 1 </a:t>
                      </a:r>
                      <a:r>
                        <a:rPr lang="ru-RU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</a:t>
                      </a: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=16,04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29414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09631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 по пятникам концевой балки,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6916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5208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вписывания в кривую колеи 1435 мм,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96014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4-осных тележек, шт.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26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Число тормозных осей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63999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Скорость транспортера, км/ч: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в груженом состоянии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в порожнем состоянии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89628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966955"/>
                  </a:ext>
                </a:extLst>
              </a:tr>
            </a:tbl>
          </a:graphicData>
        </a:graphic>
      </p:graphicFrame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D10377B3-06AF-40CC-867F-B7753F787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603264"/>
              </p:ext>
            </p:extLst>
          </p:nvPr>
        </p:nvGraphicFramePr>
        <p:xfrm>
          <a:off x="4533794" y="5003293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30DE1D-14A9-50C1-9EF0-A237C8D74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61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8D9DD-D936-DD6C-D659-825B054A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F79B33AC-2B79-48C4-9A97-C886EA91C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213" y="1623439"/>
            <a:ext cx="4228040" cy="1445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B071F-9ED8-20C5-810E-C6068C508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42" y="3340106"/>
            <a:ext cx="3815624" cy="2295842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DEF57676-28B1-03C5-53C6-3562FCD2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13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893EC48-0F6B-A066-013B-3742C5D3B42A}"/>
              </a:ext>
            </a:extLst>
          </p:cNvPr>
          <p:cNvGrpSpPr/>
          <p:nvPr/>
        </p:nvGrpSpPr>
        <p:grpSpPr>
          <a:xfrm>
            <a:off x="431176" y="530087"/>
            <a:ext cx="4115488" cy="731342"/>
            <a:chOff x="8646078" y="3956852"/>
            <a:chExt cx="4115488" cy="7313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B9A78B-939F-1A8E-B238-4DCC0375D6DB}"/>
                </a:ext>
              </a:extLst>
            </p:cNvPr>
            <p:cNvSpPr txBox="1"/>
            <p:nvPr/>
          </p:nvSpPr>
          <p:spPr>
            <a:xfrm>
              <a:off x="8646078" y="4318862"/>
              <a:ext cx="21918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31-945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0D602-03A8-5F2B-86EE-E362E8D6E695}"/>
                </a:ext>
              </a:extLst>
            </p:cNvPr>
            <p:cNvSpPr txBox="1"/>
            <p:nvPr/>
          </p:nvSpPr>
          <p:spPr>
            <a:xfrm>
              <a:off x="8650761" y="3956852"/>
              <a:ext cx="41108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Думпкар </a:t>
              </a:r>
              <a:r>
                <a:rPr lang="ru-RU" sz="2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/ вагон-самосвал</a:t>
              </a:r>
            </a:p>
          </p:txBody>
        </p:sp>
      </p:grp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259DB54-93F4-98A9-91CC-A0F0E2B9A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807652"/>
              </p:ext>
            </p:extLst>
          </p:nvPr>
        </p:nvGraphicFramePr>
        <p:xfrm>
          <a:off x="4658471" y="1147972"/>
          <a:ext cx="4909515" cy="42899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24452">
                  <a:extLst>
                    <a:ext uri="{9D8B030D-6E8A-4147-A177-3AD203B41FA5}">
                      <a16:colId xmlns:a16="http://schemas.microsoft.com/office/drawing/2014/main" val="1836121406"/>
                    </a:ext>
                  </a:extLst>
                </a:gridCol>
                <a:gridCol w="1385063">
                  <a:extLst>
                    <a:ext uri="{9D8B030D-6E8A-4147-A177-3AD203B41FA5}">
                      <a16:colId xmlns:a16="http://schemas.microsoft.com/office/drawing/2014/main" val="834033191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</a:t>
                      </a:r>
                      <a:endParaRPr kumimoji="0" lang="ru-RU" sz="90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3335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643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33048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98019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230,5 (23,5)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4301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 по высоте борта,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9139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11830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18739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3142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6469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кузова при разгрузке,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5360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0914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разгрузочных пневмоцилиндров, </a:t>
                      </a:r>
                      <a:r>
                        <a:rPr lang="ru-RU" sz="10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264797"/>
                  </a:ext>
                </a:extLst>
              </a:tr>
              <a:tr h="22199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Рабочее давление в цилиндрах при разгрузке, МПа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7278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вписывания в кривую,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7112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Вид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2-сторонний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69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пневматическая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4477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Модель 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4098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1926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75726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491703"/>
                  </a:ext>
                </a:extLst>
              </a:tr>
            </a:tbl>
          </a:graphicData>
        </a:graphic>
      </p:graphicFrame>
      <p:graphicFrame>
        <p:nvGraphicFramePr>
          <p:cNvPr id="15" name="Таблица 4">
            <a:extLst>
              <a:ext uri="{FF2B5EF4-FFF2-40B4-BE49-F238E27FC236}">
                <a16:creationId xmlns:a16="http://schemas.microsoft.com/office/drawing/2014/main" id="{AD5CA345-3850-422F-9F16-2932E6A2B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150335"/>
              </p:ext>
            </p:extLst>
          </p:nvPr>
        </p:nvGraphicFramePr>
        <p:xfrm>
          <a:off x="4536069" y="5782932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951F62-C233-96E4-2DE6-653AB787F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29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FEF5D-8B0A-972D-81ED-1408FA8E5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50DFBCC7-6C56-60FC-781D-4B1EDC9E8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3" y="1972056"/>
            <a:ext cx="4075869" cy="10962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AD7193-6A4C-015F-ED06-5FA619343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331" y="3574957"/>
            <a:ext cx="3899519" cy="1826139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ED4C2EA4-62C1-1917-0248-780C1E03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14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D322945-310C-EDAB-50F0-B5F2228FBE89}"/>
              </a:ext>
            </a:extLst>
          </p:cNvPr>
          <p:cNvGrpSpPr/>
          <p:nvPr/>
        </p:nvGrpSpPr>
        <p:grpSpPr>
          <a:xfrm>
            <a:off x="403213" y="530087"/>
            <a:ext cx="4115488" cy="731342"/>
            <a:chOff x="8646078" y="3956852"/>
            <a:chExt cx="4115488" cy="7313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C7A7F4-A6B3-0FCF-B3FD-E1840122F6D1}"/>
                </a:ext>
              </a:extLst>
            </p:cNvPr>
            <p:cNvSpPr txBox="1"/>
            <p:nvPr/>
          </p:nvSpPr>
          <p:spPr>
            <a:xfrm>
              <a:off x="8646078" y="4318862"/>
              <a:ext cx="21918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34-9023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2940E-6857-09F1-DF89-62BB04A86D68}"/>
                </a:ext>
              </a:extLst>
            </p:cNvPr>
            <p:cNvSpPr txBox="1"/>
            <p:nvPr/>
          </p:nvSpPr>
          <p:spPr>
            <a:xfrm>
              <a:off x="8650761" y="3956852"/>
              <a:ext cx="41108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Думпкар </a:t>
              </a:r>
              <a:r>
                <a:rPr lang="ru-RU" sz="2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/ вагон-самосвал</a:t>
              </a:r>
            </a:p>
          </p:txBody>
        </p:sp>
      </p:grp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E623E731-A6BB-F841-09FE-5ABF3FE68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67422"/>
              </p:ext>
            </p:extLst>
          </p:nvPr>
        </p:nvGraphicFramePr>
        <p:xfrm>
          <a:off x="4658471" y="1156201"/>
          <a:ext cx="4909515" cy="44859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42126">
                  <a:extLst>
                    <a:ext uri="{9D8B030D-6E8A-4147-A177-3AD203B41FA5}">
                      <a16:colId xmlns:a16="http://schemas.microsoft.com/office/drawing/2014/main" val="3853710447"/>
                    </a:ext>
                  </a:extLst>
                </a:gridCol>
                <a:gridCol w="1367389">
                  <a:extLst>
                    <a:ext uri="{9D8B030D-6E8A-4147-A177-3AD203B41FA5}">
                      <a16:colId xmlns:a16="http://schemas.microsoft.com/office/drawing/2014/main" val="83124626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 </a:t>
                      </a:r>
                      <a:endParaRPr kumimoji="0" lang="ru-RU" sz="105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401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967412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143551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269,68 (27.5)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99018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 по высоте борта,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72301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58339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725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5293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кузова при разгрузке,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9303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652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разгрузочных пневмоцилиндров, </a:t>
                      </a: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53121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вписывания в кривую,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1242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Вид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2-сторонний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33575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пневматическая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9522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 (усиленный рессорный комплект)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Модель 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635170"/>
                  </a:ext>
                </a:extLst>
              </a:tr>
              <a:tr h="70993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в груженом состоянии</a:t>
                      </a:r>
                    </a:p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в порожнем состоянии</a:t>
                      </a:r>
                    </a:p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на уклонах 40-60 </a:t>
                      </a: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промилей</a:t>
                      </a: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1080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  <a:p>
                      <a:pPr marL="1080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  <a:p>
                      <a:pPr marL="1080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20 - 30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4886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12896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Тпр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613935"/>
                  </a:ext>
                </a:extLst>
              </a:tr>
            </a:tbl>
          </a:graphicData>
        </a:graphic>
      </p:graphicFrame>
      <p:graphicFrame>
        <p:nvGraphicFramePr>
          <p:cNvPr id="15" name="Таблица 4">
            <a:extLst>
              <a:ext uri="{FF2B5EF4-FFF2-40B4-BE49-F238E27FC236}">
                <a16:creationId xmlns:a16="http://schemas.microsoft.com/office/drawing/2014/main" id="{DAC623BB-41BD-4464-B0F7-C382F104E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218420"/>
              </p:ext>
            </p:extLst>
          </p:nvPr>
        </p:nvGraphicFramePr>
        <p:xfrm>
          <a:off x="4573174" y="5996878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E2388B-74E4-F246-8681-B1B56CFA3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52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FEF5D-8B0A-972D-81ED-1408FA8E5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81D628D-AC95-9F9E-86EF-FB642ED8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829" y="221042"/>
            <a:ext cx="1542857" cy="790476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ED4C2EA4-62C1-1917-0248-780C1E03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15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D322945-310C-EDAB-50F0-B5F2228FBE89}"/>
              </a:ext>
            </a:extLst>
          </p:cNvPr>
          <p:cNvGrpSpPr/>
          <p:nvPr/>
        </p:nvGrpSpPr>
        <p:grpSpPr>
          <a:xfrm>
            <a:off x="250844" y="341148"/>
            <a:ext cx="4115488" cy="731342"/>
            <a:chOff x="8646078" y="3956852"/>
            <a:chExt cx="4115488" cy="7313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C7A7F4-A6B3-0FCF-B3FD-E1840122F6D1}"/>
                </a:ext>
              </a:extLst>
            </p:cNvPr>
            <p:cNvSpPr txBox="1"/>
            <p:nvPr/>
          </p:nvSpPr>
          <p:spPr>
            <a:xfrm>
              <a:off x="8646078" y="4318862"/>
              <a:ext cx="21918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33-9035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2940E-6857-09F1-DF89-62BB04A86D68}"/>
                </a:ext>
              </a:extLst>
            </p:cNvPr>
            <p:cNvSpPr txBox="1"/>
            <p:nvPr/>
          </p:nvSpPr>
          <p:spPr>
            <a:xfrm>
              <a:off x="8650761" y="3956852"/>
              <a:ext cx="41108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Думпкар </a:t>
              </a:r>
              <a:r>
                <a:rPr lang="ru-RU" sz="2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/ вагон-самосвал</a:t>
              </a:r>
            </a:p>
          </p:txBody>
        </p:sp>
      </p:grp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E623E731-A6BB-F841-09FE-5ABF3FE6844A}"/>
              </a:ext>
            </a:extLst>
          </p:cNvPr>
          <p:cNvGraphicFramePr>
            <a:graphicFrameLocks noGrp="1"/>
          </p:cNvGraphicFramePr>
          <p:nvPr/>
        </p:nvGraphicFramePr>
        <p:xfrm>
          <a:off x="4573174" y="1275574"/>
          <a:ext cx="4909515" cy="460343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42126">
                  <a:extLst>
                    <a:ext uri="{9D8B030D-6E8A-4147-A177-3AD203B41FA5}">
                      <a16:colId xmlns:a16="http://schemas.microsoft.com/office/drawing/2014/main" val="3853710447"/>
                    </a:ext>
                  </a:extLst>
                </a:gridCol>
                <a:gridCol w="1367389">
                  <a:extLst>
                    <a:ext uri="{9D8B030D-6E8A-4147-A177-3AD203B41FA5}">
                      <a16:colId xmlns:a16="http://schemas.microsoft.com/office/drawing/2014/main" val="83124626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 </a:t>
                      </a:r>
                      <a:endParaRPr kumimoji="0" lang="ru-RU" sz="105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401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967412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143551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254,97 (26)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99018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 по высоте борта,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723013"/>
                  </a:ext>
                </a:extLst>
              </a:tr>
              <a:tr h="265657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15036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58339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9340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725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3518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5293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кузова при разгрузке,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930385"/>
                  </a:ext>
                </a:extLst>
              </a:tr>
              <a:tr h="24847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652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разгрузочных пневмоцилиндров, </a:t>
                      </a: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53121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вписывания в кривую,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1242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Вид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2-сторонний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33575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пневматическая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9522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 (усиленный рессорный комплект)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Модель 18-522,18-9043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635170"/>
                  </a:ext>
                </a:extLst>
              </a:tr>
              <a:tr h="64122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в груженом состоянии</a:t>
                      </a:r>
                    </a:p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в порожнем состоянии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1080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  <a:p>
                      <a:pPr marL="1080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4886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12896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Тпр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613935"/>
                  </a:ext>
                </a:extLst>
              </a:tr>
            </a:tbl>
          </a:graphicData>
        </a:graphic>
      </p:graphicFrame>
      <p:graphicFrame>
        <p:nvGraphicFramePr>
          <p:cNvPr id="15" name="Таблица 4">
            <a:extLst>
              <a:ext uri="{FF2B5EF4-FFF2-40B4-BE49-F238E27FC236}">
                <a16:creationId xmlns:a16="http://schemas.microsoft.com/office/drawing/2014/main" id="{DAC623BB-41BD-4464-B0F7-C382F104EBEE}"/>
              </a:ext>
            </a:extLst>
          </p:cNvPr>
          <p:cNvGraphicFramePr>
            <a:graphicFrameLocks noGrp="1"/>
          </p:cNvGraphicFramePr>
          <p:nvPr/>
        </p:nvGraphicFramePr>
        <p:xfrm>
          <a:off x="4573174" y="5996878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5C4244-2E94-4B54-9411-3F324B0CA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4" y="1689258"/>
            <a:ext cx="4169747" cy="11857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75E72D-A6C9-4836-89C8-5CFC10D5F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9" y="2875030"/>
            <a:ext cx="3494788" cy="26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36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737E3-F568-46E0-4553-AF2862B9F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9E706597-A6BF-C306-29B8-71D139ABC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97" y="1460284"/>
            <a:ext cx="4110804" cy="12605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AD96BC-734F-9278-CC2A-39FE2DA06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841" y="2919728"/>
            <a:ext cx="4244630" cy="2337811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C2241237-3FBB-CFDB-3768-370DCA0F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16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D3A655A-F22E-D97F-A24E-8AA94DB9A937}"/>
              </a:ext>
            </a:extLst>
          </p:cNvPr>
          <p:cNvGrpSpPr/>
          <p:nvPr/>
        </p:nvGrpSpPr>
        <p:grpSpPr>
          <a:xfrm>
            <a:off x="403213" y="530087"/>
            <a:ext cx="4115488" cy="731342"/>
            <a:chOff x="8646078" y="3956852"/>
            <a:chExt cx="4115488" cy="7313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B4697F-6DCE-08C0-1DFB-EE8BC3D6A5BD}"/>
                </a:ext>
              </a:extLst>
            </p:cNvPr>
            <p:cNvSpPr txBox="1"/>
            <p:nvPr/>
          </p:nvSpPr>
          <p:spPr>
            <a:xfrm>
              <a:off x="8646078" y="4318862"/>
              <a:ext cx="21918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17-917-01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DAF2D8-F1F7-D082-6686-E6F8567BA7B8}"/>
                </a:ext>
              </a:extLst>
            </p:cNvPr>
            <p:cNvSpPr txBox="1"/>
            <p:nvPr/>
          </p:nvSpPr>
          <p:spPr>
            <a:xfrm>
              <a:off x="8650761" y="3956852"/>
              <a:ext cx="41108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Вагон </a:t>
              </a:r>
              <a:r>
                <a:rPr lang="ru-RU" sz="2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аммиачной селитры</a:t>
              </a:r>
            </a:p>
          </p:txBody>
        </p: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D8AE8166-53D2-037A-5D2B-FC260AF59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778556"/>
              </p:ext>
            </p:extLst>
          </p:nvPr>
        </p:nvGraphicFramePr>
        <p:xfrm>
          <a:off x="4658471" y="1133550"/>
          <a:ext cx="4551371" cy="43830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79955">
                  <a:extLst>
                    <a:ext uri="{9D8B030D-6E8A-4147-A177-3AD203B41FA5}">
                      <a16:colId xmlns:a16="http://schemas.microsoft.com/office/drawing/2014/main" val="3894626024"/>
                    </a:ext>
                  </a:extLst>
                </a:gridCol>
                <a:gridCol w="1371416">
                  <a:extLst>
                    <a:ext uri="{9D8B030D-6E8A-4147-A177-3AD203B41FA5}">
                      <a16:colId xmlns:a16="http://schemas.microsoft.com/office/drawing/2014/main" val="1076984685"/>
                    </a:ext>
                  </a:extLst>
                </a:gridCol>
              </a:tblGrid>
              <a:tr h="194594">
                <a:tc gridSpan="2"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kumimoji="0" lang="ru-RU" sz="10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</a:t>
                      </a:r>
                      <a:endParaRPr lang="ru-RU" sz="9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3335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908999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864044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9696015"/>
                  </a:ext>
                </a:extLst>
              </a:tr>
              <a:tr h="356756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расчетная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230,85 (23,25)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360547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888204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17480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03519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 вагона,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13350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5263400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170009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4700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4976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емкостей, </a:t>
                      </a:r>
                      <a:r>
                        <a:rPr lang="ru-RU" sz="10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254155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Наружный диаметр емкости,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586126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Диаметр загрузочного люка,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539031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вписывания в кривую,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88178"/>
                  </a:ext>
                </a:extLst>
              </a:tr>
              <a:tr h="556066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гравитационная разгрузка с ручным приводом открывания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1868282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638886"/>
                  </a:ext>
                </a:extLst>
              </a:tr>
              <a:tr h="551351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км/ч:</a:t>
                      </a:r>
                    </a:p>
                    <a:p>
                      <a:pPr marL="108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Char char="-"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груженом состоянии</a:t>
                      </a:r>
                    </a:p>
                    <a:p>
                      <a:pPr marL="108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Char char="-"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порожнем состоянии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851144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 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290627"/>
                  </a:ext>
                </a:extLst>
              </a:tr>
              <a:tr h="19459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245160"/>
                  </a:ext>
                </a:extLst>
              </a:tr>
            </a:tbl>
          </a:graphicData>
        </a:graphic>
      </p:graphicFrame>
      <p:graphicFrame>
        <p:nvGraphicFramePr>
          <p:cNvPr id="15" name="Таблица 4">
            <a:extLst>
              <a:ext uri="{FF2B5EF4-FFF2-40B4-BE49-F238E27FC236}">
                <a16:creationId xmlns:a16="http://schemas.microsoft.com/office/drawing/2014/main" id="{7F8C0AEE-A92C-4646-823B-CFCD658F2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776688"/>
              </p:ext>
            </p:extLst>
          </p:nvPr>
        </p:nvGraphicFramePr>
        <p:xfrm>
          <a:off x="4518701" y="5758072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1D14730-49DC-4894-BA8F-93C6C4C41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18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C979-FABC-BD20-9880-6420C2313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82002032-D693-2996-669A-0F61D24F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982" y="1460284"/>
            <a:ext cx="4110804" cy="15601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BAC464-1733-164E-8504-FCF92E58A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791" y="3259260"/>
            <a:ext cx="4071185" cy="245273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0E9F4DB5-FEB3-21A3-9DD8-289788DD6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17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2F486D9-6380-6EBF-F07E-6CCEEB9263BF}"/>
              </a:ext>
            </a:extLst>
          </p:cNvPr>
          <p:cNvGrpSpPr/>
          <p:nvPr/>
        </p:nvGrpSpPr>
        <p:grpSpPr>
          <a:xfrm>
            <a:off x="403213" y="530087"/>
            <a:ext cx="4115488" cy="731342"/>
            <a:chOff x="8646078" y="3956852"/>
            <a:chExt cx="4115488" cy="7313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BBC085-8574-2978-3AFC-F3B1C91D08EB}"/>
                </a:ext>
              </a:extLst>
            </p:cNvPr>
            <p:cNvSpPr txBox="1"/>
            <p:nvPr/>
          </p:nvSpPr>
          <p:spPr>
            <a:xfrm>
              <a:off x="8646078" y="4318862"/>
              <a:ext cx="21918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17-932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B9593C-B968-55E5-FC2F-50022B598F97}"/>
                </a:ext>
              </a:extLst>
            </p:cNvPr>
            <p:cNvSpPr txBox="1"/>
            <p:nvPr/>
          </p:nvSpPr>
          <p:spPr>
            <a:xfrm>
              <a:off x="8650761" y="3956852"/>
              <a:ext cx="41108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Вагон </a:t>
              </a:r>
              <a:r>
                <a:rPr lang="ru-RU" sz="2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цемента </a:t>
              </a:r>
            </a:p>
          </p:txBody>
        </p:sp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F2558C2-3CD7-D09E-2DFC-5781024A8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567230"/>
              </p:ext>
            </p:extLst>
          </p:nvPr>
        </p:nvGraphicFramePr>
        <p:xfrm>
          <a:off x="4672169" y="1143362"/>
          <a:ext cx="4752409" cy="43729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02538">
                  <a:extLst>
                    <a:ext uri="{9D8B030D-6E8A-4147-A177-3AD203B41FA5}">
                      <a16:colId xmlns:a16="http://schemas.microsoft.com/office/drawing/2014/main" val="2150715680"/>
                    </a:ext>
                  </a:extLst>
                </a:gridCol>
                <a:gridCol w="1249871">
                  <a:extLst>
                    <a:ext uri="{9D8B030D-6E8A-4147-A177-3AD203B41FA5}">
                      <a16:colId xmlns:a16="http://schemas.microsoft.com/office/drawing/2014/main" val="2595255597"/>
                    </a:ext>
                  </a:extLst>
                </a:gridCol>
              </a:tblGrid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kumimoji="0" lang="ru-RU" sz="1000" b="1" i="0" u="none" strike="noStrike" kern="14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662501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266861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919989"/>
                  </a:ext>
                </a:extLst>
              </a:tr>
              <a:tr h="33381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оси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230,85 (23,25)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4398730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158725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086024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 вагона,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974316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396821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4890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492861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емкостей, </a:t>
                      </a:r>
                      <a:r>
                        <a:rPr lang="ru-RU" sz="10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130671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Наружный диаметр емкости,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289496"/>
                  </a:ext>
                </a:extLst>
              </a:tr>
              <a:tr h="33381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Рабочее давление в емкости при разгрузке, МПа (кгс/см2)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0,2 (2,0)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121826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Производительность разгрузки, т/ч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495024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вписывания в кривую,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917200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пневматическая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573528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849423"/>
                  </a:ext>
                </a:extLst>
              </a:tr>
              <a:tr h="50072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км/ч:</a:t>
                      </a:r>
                    </a:p>
                    <a:p>
                      <a:pPr marL="180975" lvl="0" indent="-95250">
                        <a:lnSpc>
                          <a:spcPct val="100000"/>
                        </a:lnSpc>
                        <a:spcBef>
                          <a:spcPts val="10"/>
                        </a:spcBef>
                        <a:buSzPts val="1000"/>
                        <a:buFont typeface="Verdana" panose="020B0604030504040204" pitchFamily="34" charset="0"/>
                        <a:buChar char="-"/>
                        <a:tabLst>
                          <a:tab pos="361950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груженом состоянии</a:t>
                      </a:r>
                    </a:p>
                    <a:p>
                      <a:pPr marL="180975" lvl="0" indent="-95250">
                        <a:lnSpc>
                          <a:spcPct val="100000"/>
                        </a:lnSpc>
                        <a:spcBef>
                          <a:spcPts val="70"/>
                        </a:spcBef>
                        <a:buSzPts val="1000"/>
                        <a:buFont typeface="Verdana" panose="020B0604030504040204" pitchFamily="34" charset="0"/>
                        <a:buChar char="-"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порожнем состоянии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8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065541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665673"/>
                  </a:ext>
                </a:extLst>
              </a:tr>
              <a:tr h="2002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836900"/>
                  </a:ext>
                </a:extLst>
              </a:tr>
            </a:tbl>
          </a:graphicData>
        </a:graphic>
      </p:graphicFrame>
      <p:graphicFrame>
        <p:nvGraphicFramePr>
          <p:cNvPr id="15" name="Таблица 4">
            <a:extLst>
              <a:ext uri="{FF2B5EF4-FFF2-40B4-BE49-F238E27FC236}">
                <a16:creationId xmlns:a16="http://schemas.microsoft.com/office/drawing/2014/main" id="{73BEF695-1334-4EF9-8F24-A6D5BA4F1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088008"/>
              </p:ext>
            </p:extLst>
          </p:nvPr>
        </p:nvGraphicFramePr>
        <p:xfrm>
          <a:off x="4593617" y="5808872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11BEEC-C815-CDC7-2A9F-FADCE315C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61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51FCB-A511-1542-6904-ABBB1B824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4B17544D-D94B-79EA-DA4A-477BDCE7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3" y="2171278"/>
            <a:ext cx="4075869" cy="802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1C9A09-F1E5-1CB4-316B-7908002C4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603" y="3652995"/>
            <a:ext cx="4003222" cy="1077138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134B9606-D0F5-2409-E18D-1FBD4858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18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28731CF-7A4B-48EA-980D-6176AB7BA7EA}"/>
              </a:ext>
            </a:extLst>
          </p:cNvPr>
          <p:cNvGrpSpPr/>
          <p:nvPr/>
        </p:nvGrpSpPr>
        <p:grpSpPr>
          <a:xfrm>
            <a:off x="403213" y="530087"/>
            <a:ext cx="4115488" cy="731342"/>
            <a:chOff x="8646078" y="3956852"/>
            <a:chExt cx="4115488" cy="7313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BDAC93-60F3-16E6-3C74-710CE9D8BC34}"/>
                </a:ext>
              </a:extLst>
            </p:cNvPr>
            <p:cNvSpPr txBox="1"/>
            <p:nvPr/>
          </p:nvSpPr>
          <p:spPr>
            <a:xfrm>
              <a:off x="8646078" y="4318862"/>
              <a:ext cx="21918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13-926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8B28C7-C4EE-87E1-1986-269EDA2FDEC1}"/>
                </a:ext>
              </a:extLst>
            </p:cNvPr>
            <p:cNvSpPr txBox="1"/>
            <p:nvPr/>
          </p:nvSpPr>
          <p:spPr>
            <a:xfrm>
              <a:off x="8650761" y="3956852"/>
              <a:ext cx="41108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Платформа </a:t>
              </a:r>
              <a:r>
                <a:rPr lang="ru-RU" sz="2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универсальная</a:t>
              </a:r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BDDEBBC-9C17-1301-E49A-4B7B5A6C0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886244"/>
              </p:ext>
            </p:extLst>
          </p:nvPr>
        </p:nvGraphicFramePr>
        <p:xfrm>
          <a:off x="4658471" y="1133550"/>
          <a:ext cx="4909515" cy="3420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873243">
                  <a:extLst>
                    <a:ext uri="{9D8B030D-6E8A-4147-A177-3AD203B41FA5}">
                      <a16:colId xmlns:a16="http://schemas.microsoft.com/office/drawing/2014/main" val="2537666271"/>
                    </a:ext>
                  </a:extLst>
                </a:gridCol>
                <a:gridCol w="1036272">
                  <a:extLst>
                    <a:ext uri="{9D8B030D-6E8A-4147-A177-3AD203B41FA5}">
                      <a16:colId xmlns:a16="http://schemas.microsoft.com/office/drawing/2014/main" val="1186524540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kumimoji="0" lang="ru-RU" sz="12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3335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03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1614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403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расчетная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230,5 (23,5)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10968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19590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70943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20083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3204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0458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рамы,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43846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кузова внутри 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18300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18761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кузова внутри 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1100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Площать</a:t>
                      </a: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пола, м2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2734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Тип тележки,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6064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Конструктивная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80717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564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1-ВМ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288208"/>
                  </a:ext>
                </a:extLst>
              </a:tr>
            </a:tbl>
          </a:graphicData>
        </a:graphic>
      </p:graphicFrame>
      <p:graphicFrame>
        <p:nvGraphicFramePr>
          <p:cNvPr id="15" name="Таблица 4">
            <a:extLst>
              <a:ext uri="{FF2B5EF4-FFF2-40B4-BE49-F238E27FC236}">
                <a16:creationId xmlns:a16="http://schemas.microsoft.com/office/drawing/2014/main" id="{D2CA2DEF-368F-4EA3-8F07-FADFE4A92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56225"/>
              </p:ext>
            </p:extLst>
          </p:nvPr>
        </p:nvGraphicFramePr>
        <p:xfrm>
          <a:off x="4556801" y="4932032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042F8B-C430-BA17-74EB-A32E6A944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54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68317-A0EC-6721-9A6A-28EAD8885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E962FE7A-FE2C-2DE1-4EAF-83F3BFB89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84" y="1767780"/>
            <a:ext cx="3887083" cy="1035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7270EB-EC6B-49D4-A0CA-013E0BF57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213" y="2847616"/>
            <a:ext cx="4330351" cy="1949754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37DD16B-45B8-164C-E98F-06C126A08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19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AF5B650-9ED5-4FBE-52FD-44C4B89D9280}"/>
              </a:ext>
            </a:extLst>
          </p:cNvPr>
          <p:cNvGrpSpPr/>
          <p:nvPr/>
        </p:nvGrpSpPr>
        <p:grpSpPr>
          <a:xfrm>
            <a:off x="513092" y="530087"/>
            <a:ext cx="4953784" cy="960702"/>
            <a:chOff x="3108489" y="3326814"/>
            <a:chExt cx="4953784" cy="9607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30B26D-AF85-601F-F937-C8960A2073CE}"/>
                </a:ext>
              </a:extLst>
            </p:cNvPr>
            <p:cNvSpPr txBox="1"/>
            <p:nvPr/>
          </p:nvSpPr>
          <p:spPr>
            <a:xfrm>
              <a:off x="3108489" y="3326814"/>
              <a:ext cx="42277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Платформа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перевозки лесных грузов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79EF3E-BCD2-F5F8-6CA1-1B0A9F1DE5BB}"/>
                </a:ext>
              </a:extLst>
            </p:cNvPr>
            <p:cNvSpPr txBox="1"/>
            <p:nvPr/>
          </p:nvSpPr>
          <p:spPr>
            <a:xfrm>
              <a:off x="3108489" y="391818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13-926-01</a:t>
              </a:r>
            </a:p>
          </p:txBody>
        </p:sp>
      </p:grp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C8277CB-E1D5-B4D5-347B-CBDCC12BF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543858"/>
              </p:ext>
            </p:extLst>
          </p:nvPr>
        </p:nvGraphicFramePr>
        <p:xfrm>
          <a:off x="4658471" y="1133550"/>
          <a:ext cx="4909512" cy="442968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80216">
                  <a:extLst>
                    <a:ext uri="{9D8B030D-6E8A-4147-A177-3AD203B41FA5}">
                      <a16:colId xmlns:a16="http://schemas.microsoft.com/office/drawing/2014/main" val="1148823664"/>
                    </a:ext>
                  </a:extLst>
                </a:gridCol>
                <a:gridCol w="1829296">
                  <a:extLst>
                    <a:ext uri="{9D8B030D-6E8A-4147-A177-3AD203B41FA5}">
                      <a16:colId xmlns:a16="http://schemas.microsoft.com/office/drawing/2014/main" val="3000999433"/>
                    </a:ext>
                  </a:extLst>
                </a:gridCol>
              </a:tblGrid>
              <a:tr h="192595">
                <a:tc gridSpan="2"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kumimoji="0" lang="ru-RU" sz="10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</a:t>
                      </a:r>
                      <a:endParaRPr lang="ru-RU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" marR="306705">
                        <a:lnSpc>
                          <a:spcPts val="1200"/>
                        </a:lnSpc>
                        <a:spcBef>
                          <a:spcPts val="55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078340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576959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вагона с оборудованием (тар),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038104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оборудования,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89445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Коэффициент тары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845150"/>
                  </a:ext>
                </a:extLst>
              </a:tr>
              <a:tr h="513587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Нагрузка: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от колесной пары на рельсы, кН (тс)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на один погонный метр пути, кН/м (тс/м)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230,5 (23,5)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47 (4,79)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960531"/>
                  </a:ext>
                </a:extLst>
              </a:tr>
              <a:tr h="513587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Длина, мм: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по осям сцепления автосцепок, мм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по концевым балкам рамы (длина рамы)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19620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9943216"/>
                  </a:ext>
                </a:extLst>
              </a:tr>
              <a:tr h="353091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между внутренними поверхностями торцевых стен,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18800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615916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696988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89234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4515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84842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Погрузочная ширина платформы,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271884"/>
                  </a:ext>
                </a:extLst>
              </a:tr>
              <a:tr h="353091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Погрузочная высота стоек от верха основания,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354901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Погрузочный объем,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942319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8480089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Конструктивная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602946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020314"/>
                  </a:ext>
                </a:extLst>
              </a:tr>
              <a:tr h="19259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902849"/>
                  </a:ext>
                </a:extLst>
              </a:tr>
            </a:tbl>
          </a:graphicData>
        </a:graphic>
      </p:graphicFrame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36773A71-5D68-42B7-9A6D-C5206EC7D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912218"/>
              </p:ext>
            </p:extLst>
          </p:nvPr>
        </p:nvGraphicFramePr>
        <p:xfrm>
          <a:off x="4561567" y="5758072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BD94AF-BB1E-CCC9-B617-2B39B0D48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4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7472E-0131-3FDB-A0C3-A73D8E639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80B2E9E4-4AFA-A658-11A5-6EFBF16CB9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017" y="1937355"/>
            <a:ext cx="4146340" cy="13739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41A1D6-1C87-FDD0-7D70-76A1E17B6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3" y="2995506"/>
            <a:ext cx="4200744" cy="3150559"/>
          </a:xfrm>
          <a:prstGeom prst="rect">
            <a:avLst/>
          </a:prstGeom>
        </p:spPr>
      </p:pic>
      <p:grpSp>
        <p:nvGrpSpPr>
          <p:cNvPr id="2" name="вагон">
            <a:extLst>
              <a:ext uri="{FF2B5EF4-FFF2-40B4-BE49-F238E27FC236}">
                <a16:creationId xmlns:a16="http://schemas.microsoft.com/office/drawing/2014/main" id="{CBC17504-5922-6407-FC38-C7565BA1509A}"/>
              </a:ext>
            </a:extLst>
          </p:cNvPr>
          <p:cNvGrpSpPr/>
          <p:nvPr/>
        </p:nvGrpSpPr>
        <p:grpSpPr>
          <a:xfrm>
            <a:off x="403213" y="530087"/>
            <a:ext cx="4953784" cy="1206925"/>
            <a:chOff x="166146" y="692431"/>
            <a:chExt cx="4953784" cy="12069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A46C47-F87B-009B-3A20-F07A72FDEE49}"/>
                </a:ext>
              </a:extLst>
            </p:cNvPr>
            <p:cNvSpPr txBox="1"/>
            <p:nvPr/>
          </p:nvSpPr>
          <p:spPr>
            <a:xfrm>
              <a:off x="170829" y="692431"/>
              <a:ext cx="422775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Полувагон</a:t>
              </a:r>
              <a:r>
                <a:rPr lang="ru-RU" sz="2000" spc="-6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цельнометаллический</a:t>
              </a:r>
              <a:r>
                <a:rPr lang="ru-RU" sz="2000" spc="-6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</a:t>
              </a:r>
              <a:r>
                <a:rPr lang="ru-RU" sz="2000" spc="-6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глухими торцевыми стенками и разгрузочными </a:t>
              </a:r>
              <a:r>
                <a:rPr lang="ru-RU" sz="2000" spc="-1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люками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F5FE8C-8183-C424-25E9-7257ABB4B45A}"/>
                </a:ext>
              </a:extLst>
            </p:cNvPr>
            <p:cNvSpPr txBox="1"/>
            <p:nvPr/>
          </p:nvSpPr>
          <p:spPr>
            <a:xfrm>
              <a:off x="166146" y="153002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Модель:</a:t>
              </a:r>
              <a:r>
                <a:rPr lang="ru-RU" spc="-75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12-</a:t>
              </a:r>
              <a:r>
                <a:rPr lang="ru-RU" b="1" spc="-2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9046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DC911550-FCF6-1DD5-49D5-23F75007F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93491"/>
              </p:ext>
            </p:extLst>
          </p:nvPr>
        </p:nvGraphicFramePr>
        <p:xfrm>
          <a:off x="4663153" y="1133550"/>
          <a:ext cx="4909512" cy="4449180"/>
        </p:xfrm>
        <a:graphic>
          <a:graphicData uri="http://schemas.openxmlformats.org/drawingml/2006/table">
            <a:tbl>
              <a:tblPr/>
              <a:tblGrid>
                <a:gridCol w="2905374">
                  <a:extLst>
                    <a:ext uri="{9D8B030D-6E8A-4147-A177-3AD203B41FA5}">
                      <a16:colId xmlns:a16="http://schemas.microsoft.com/office/drawing/2014/main" val="1711446707"/>
                    </a:ext>
                  </a:extLst>
                </a:gridCol>
                <a:gridCol w="2004138">
                  <a:extLst>
                    <a:ext uri="{9D8B030D-6E8A-4147-A177-3AD203B41FA5}">
                      <a16:colId xmlns:a16="http://schemas.microsoft.com/office/drawing/2014/main" val="2506655417"/>
                    </a:ext>
                  </a:extLst>
                </a:gridCol>
              </a:tblGrid>
              <a:tr h="183882">
                <a:tc gridSpan="2">
                  <a:txBody>
                    <a:bodyPr/>
                    <a:lstStyle/>
                    <a:p>
                      <a:pPr marL="85725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Технические характеристики 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557637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Грузоподъемность, т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50779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Масса тары, т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926603"/>
                  </a:ext>
                </a:extLst>
              </a:tr>
              <a:tr h="545420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Максимальная статическая расчетная нагрузка от колесной пары на рельсы, кН (тс)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230.5 (23.5)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460993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Объем кузова, м</a:t>
                      </a:r>
                      <a:r>
                        <a:rPr lang="ru-RU" sz="1000" kern="120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682698"/>
                  </a:ext>
                </a:extLst>
              </a:tr>
              <a:tr h="364651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Длина по осям сцепления автосцепок, мм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13920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78417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База, мм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8650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791357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Ширина максимальная, мм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3159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579649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Высота от уровня головок рельсов, мм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3757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304134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Количество разгрузочных люков, </a:t>
                      </a:r>
                      <a:r>
                        <a:rPr lang="ru-RU" sz="10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72145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Удельный объем м</a:t>
                      </a:r>
                      <a:r>
                        <a:rPr lang="ru-RU" sz="1000" kern="120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/т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1,21</a:t>
                      </a:r>
                      <a:endParaRPr lang="ru-RU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642051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Вид разгрузки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2-сторонний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36887"/>
                  </a:ext>
                </a:extLst>
              </a:tr>
              <a:tr h="545420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Система разгрузки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гравитационная разгрузка с ручным открыванием, вагоноопрокидыватель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366570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Тележка 2-осная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Модель 18-100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837058"/>
                  </a:ext>
                </a:extLst>
              </a:tr>
              <a:tr h="545420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Конструкционная скорость, км/ч</a:t>
                      </a:r>
                      <a:b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 в груженом состоянии</a:t>
                      </a:r>
                      <a:b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 в порожнем состоянии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b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  <a:b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019778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Ширина колеи, мм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1520, 1435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580668"/>
                  </a:ext>
                </a:extLst>
              </a:tr>
              <a:tr h="183882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Габарит по ГОСТ 9238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1-ВМ</a:t>
                      </a:r>
                      <a:endParaRPr lang="ru-RU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17671"/>
                  </a:ext>
                </a:extLst>
              </a:tr>
            </a:tbl>
          </a:graphicData>
        </a:graphic>
      </p:graphicFrame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B187C15F-96E3-C0F1-DC97-E4D37497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2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06736989-8950-4808-A61B-D8393CFF0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899118"/>
              </p:ext>
            </p:extLst>
          </p:nvPr>
        </p:nvGraphicFramePr>
        <p:xfrm>
          <a:off x="4603957" y="5780243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196745-970F-1A8F-7162-2EF270F03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97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722C-A52E-8875-C8D0-460112992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865CFCC8-D2C9-9D0B-94F1-62256B114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552" y="2157596"/>
            <a:ext cx="4096417" cy="6463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DC4CE3-2F44-D567-FDA4-CDFDEF43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3" y="2810522"/>
            <a:ext cx="4230387" cy="2125931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B328E72C-53A6-99B8-A841-13937466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20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3041487-376D-4D15-9A53-3E6E23E9FE06}"/>
              </a:ext>
            </a:extLst>
          </p:cNvPr>
          <p:cNvGrpSpPr/>
          <p:nvPr/>
        </p:nvGrpSpPr>
        <p:grpSpPr>
          <a:xfrm>
            <a:off x="403213" y="530087"/>
            <a:ext cx="4227756" cy="1237701"/>
            <a:chOff x="3108489" y="3326814"/>
            <a:chExt cx="4227756" cy="12377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33CDCB-1CCF-16E4-2D99-9C09ABD50F51}"/>
                </a:ext>
              </a:extLst>
            </p:cNvPr>
            <p:cNvSpPr txBox="1"/>
            <p:nvPr/>
          </p:nvSpPr>
          <p:spPr>
            <a:xfrm>
              <a:off x="3108489" y="3326814"/>
              <a:ext cx="42277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Платформа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перевозки крупнотоннажных контейнеров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C40840-55F2-C715-A012-6E649CD7149E}"/>
                </a:ext>
              </a:extLst>
            </p:cNvPr>
            <p:cNvSpPr txBox="1"/>
            <p:nvPr/>
          </p:nvSpPr>
          <p:spPr>
            <a:xfrm>
              <a:off x="3108489" y="3918184"/>
              <a:ext cx="37295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01700" indent="-901700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13-935А (13-935А-01, 13-935А-03, 13-935А-04)</a:t>
              </a:r>
            </a:p>
          </p:txBody>
        </p: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ED2C932D-BA26-B1FF-D948-3F797C6F0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49182"/>
              </p:ext>
            </p:extLst>
          </p:nvPr>
        </p:nvGraphicFramePr>
        <p:xfrm>
          <a:off x="4661928" y="1133550"/>
          <a:ext cx="4918022" cy="416616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57668">
                  <a:extLst>
                    <a:ext uri="{9D8B030D-6E8A-4147-A177-3AD203B41FA5}">
                      <a16:colId xmlns:a16="http://schemas.microsoft.com/office/drawing/2014/main" val="826255812"/>
                    </a:ext>
                  </a:extLst>
                </a:gridCol>
                <a:gridCol w="431770">
                  <a:extLst>
                    <a:ext uri="{9D8B030D-6E8A-4147-A177-3AD203B41FA5}">
                      <a16:colId xmlns:a16="http://schemas.microsoft.com/office/drawing/2014/main" val="1871062107"/>
                    </a:ext>
                  </a:extLst>
                </a:gridCol>
                <a:gridCol w="27985">
                  <a:extLst>
                    <a:ext uri="{9D8B030D-6E8A-4147-A177-3AD203B41FA5}">
                      <a16:colId xmlns:a16="http://schemas.microsoft.com/office/drawing/2014/main" val="1400590560"/>
                    </a:ext>
                  </a:extLst>
                </a:gridCol>
                <a:gridCol w="500479">
                  <a:extLst>
                    <a:ext uri="{9D8B030D-6E8A-4147-A177-3AD203B41FA5}">
                      <a16:colId xmlns:a16="http://schemas.microsoft.com/office/drawing/2014/main" val="1474499691"/>
                    </a:ext>
                  </a:extLst>
                </a:gridCol>
                <a:gridCol w="500479">
                  <a:extLst>
                    <a:ext uri="{9D8B030D-6E8A-4147-A177-3AD203B41FA5}">
                      <a16:colId xmlns:a16="http://schemas.microsoft.com/office/drawing/2014/main" val="3962755594"/>
                    </a:ext>
                  </a:extLst>
                </a:gridCol>
                <a:gridCol w="499641">
                  <a:extLst>
                    <a:ext uri="{9D8B030D-6E8A-4147-A177-3AD203B41FA5}">
                      <a16:colId xmlns:a16="http://schemas.microsoft.com/office/drawing/2014/main" val="3669471181"/>
                    </a:ext>
                  </a:extLst>
                </a:gridCol>
              </a:tblGrid>
              <a:tr h="192444">
                <a:tc gridSpan="6"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kumimoji="0" lang="ru-RU" sz="10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</a:t>
                      </a:r>
                      <a:endParaRPr lang="ru-RU" sz="9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">
                        <a:lnSpc>
                          <a:spcPts val="1165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16598174"/>
                  </a:ext>
                </a:extLst>
              </a:tr>
              <a:tr h="51318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13-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935А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13-935А-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13-935А-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13-935А-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485899"/>
                  </a:ext>
                </a:extLst>
              </a:tr>
              <a:tr h="19244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60677294"/>
                  </a:ext>
                </a:extLst>
              </a:tr>
              <a:tr h="19244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не более,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3710672"/>
                  </a:ext>
                </a:extLst>
              </a:tr>
              <a:tr h="513183">
                <a:tc>
                  <a:txBody>
                    <a:bodyPr/>
                    <a:lstStyle/>
                    <a:p>
                      <a:pPr marL="108000" marR="5334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расчетная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(23,5)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592022"/>
                  </a:ext>
                </a:extLst>
              </a:tr>
              <a:tr h="223666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19620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19822016"/>
                  </a:ext>
                </a:extLst>
              </a:tr>
              <a:tr h="19244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 платформы,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27226868"/>
                  </a:ext>
                </a:extLst>
              </a:tr>
              <a:tr h="19244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платформы,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2871585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платформы от уровня головок рельсов до пола,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1325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62734930"/>
                  </a:ext>
                </a:extLst>
              </a:tr>
              <a:tr h="352813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 до оси автосцепки,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69753237"/>
                  </a:ext>
                </a:extLst>
              </a:tr>
              <a:tr h="478511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упоров, </a:t>
                      </a:r>
                      <a:r>
                        <a:rPr lang="ru-RU" sz="10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108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Char char="-"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стационарных</a:t>
                      </a:r>
                    </a:p>
                    <a:p>
                      <a:pPr marL="108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buSzPts val="1000"/>
                        <a:buFont typeface="Verdana" panose="020B0604030504040204" pitchFamily="34" charset="0"/>
                        <a:buChar char="-"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откидных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674707"/>
                  </a:ext>
                </a:extLst>
              </a:tr>
              <a:tr h="19244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 или 18-1750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01974450"/>
                  </a:ext>
                </a:extLst>
              </a:tr>
              <a:tr h="19244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0357512"/>
                  </a:ext>
                </a:extLst>
              </a:tr>
              <a:tr h="19244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75633107"/>
                  </a:ext>
                </a:extLst>
              </a:tr>
              <a:tr h="192444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1-ВМ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84056986"/>
                  </a:ext>
                </a:extLst>
              </a:tr>
            </a:tbl>
          </a:graphicData>
        </a:graphic>
      </p:graphicFrame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55EE8BED-C18A-41C4-83B8-407CEBD6C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927702"/>
              </p:ext>
            </p:extLst>
          </p:nvPr>
        </p:nvGraphicFramePr>
        <p:xfrm>
          <a:off x="4552298" y="5621496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F98C75-ABDE-A131-9836-B64009B4E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75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43AFA-5421-AE92-0318-336212BD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8E3F3595-2083-BC8D-68BF-32F101D59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4" y="2086675"/>
            <a:ext cx="4111542" cy="10752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32C28B-0FB8-C454-05D5-D7B6746F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4" y="3423706"/>
            <a:ext cx="4139074" cy="2209844"/>
          </a:xfrm>
          <a:prstGeom prst="rect">
            <a:avLst/>
          </a:prstGeom>
        </p:spPr>
      </p:pic>
      <p:grpSp>
        <p:nvGrpSpPr>
          <p:cNvPr id="2" name="вагон">
            <a:extLst>
              <a:ext uri="{FF2B5EF4-FFF2-40B4-BE49-F238E27FC236}">
                <a16:creationId xmlns:a16="http://schemas.microsoft.com/office/drawing/2014/main" id="{CEAF74D3-B7F0-E542-4F92-9BC2377AFCBD}"/>
              </a:ext>
            </a:extLst>
          </p:cNvPr>
          <p:cNvGrpSpPr/>
          <p:nvPr/>
        </p:nvGrpSpPr>
        <p:grpSpPr>
          <a:xfrm>
            <a:off x="403213" y="530087"/>
            <a:ext cx="4953784" cy="1206925"/>
            <a:chOff x="166146" y="692431"/>
            <a:chExt cx="4953784" cy="12069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C3A390-FFEC-4B14-29FF-09AA4C39BCC0}"/>
                </a:ext>
              </a:extLst>
            </p:cNvPr>
            <p:cNvSpPr txBox="1"/>
            <p:nvPr/>
          </p:nvSpPr>
          <p:spPr>
            <a:xfrm>
              <a:off x="170829" y="692431"/>
              <a:ext cx="422775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Платформа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унифицированная для перевозки лесоматериалов и хлыстов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09B542-6159-1433-4942-52CBE65AEA17}"/>
                </a:ext>
              </a:extLst>
            </p:cNvPr>
            <p:cNvSpPr txBox="1"/>
            <p:nvPr/>
          </p:nvSpPr>
          <p:spPr>
            <a:xfrm>
              <a:off x="166146" y="153002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Модель:</a:t>
              </a:r>
              <a:r>
                <a:rPr lang="ru-RU" spc="-75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23-925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76DB2759-8A40-A394-CF96-6996D949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21</a:t>
            </a:fld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5BB2F4D-91D9-F041-1280-5658353A3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836537"/>
              </p:ext>
            </p:extLst>
          </p:nvPr>
        </p:nvGraphicFramePr>
        <p:xfrm>
          <a:off x="4658471" y="1133550"/>
          <a:ext cx="4909512" cy="3204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837398">
                  <a:extLst>
                    <a:ext uri="{9D8B030D-6E8A-4147-A177-3AD203B41FA5}">
                      <a16:colId xmlns:a16="http://schemas.microsoft.com/office/drawing/2014/main" val="2714588818"/>
                    </a:ext>
                  </a:extLst>
                </a:gridCol>
                <a:gridCol w="1072114">
                  <a:extLst>
                    <a:ext uri="{9D8B030D-6E8A-4147-A177-3AD203B41FA5}">
                      <a16:colId xmlns:a16="http://schemas.microsoft.com/office/drawing/2014/main" val="3581205806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kumimoji="0" lang="ru-RU" sz="12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26003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2502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87407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230,5 (23,5)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4367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19856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Удельный объем, м3/</a:t>
                      </a:r>
                      <a:r>
                        <a:rPr lang="ru-RU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тн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00361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23220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66032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 платформы,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17750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3239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платформы, не более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2560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4337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57678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72114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9346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828647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913193"/>
                  </a:ext>
                </a:extLst>
              </a:tr>
            </a:tbl>
          </a:graphicData>
        </a:graphic>
      </p:graphicFrame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C390164D-B2D3-42AB-B328-AD4BE547E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803032"/>
              </p:ext>
            </p:extLst>
          </p:nvPr>
        </p:nvGraphicFramePr>
        <p:xfrm>
          <a:off x="4581908" y="4993470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E87D77-B432-0C05-A322-10ADD3D3F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5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68C23-3413-5414-9E11-97232B42F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BAEDCEE8-FFFB-6DBE-8BDD-B988C739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84" y="1716979"/>
            <a:ext cx="4007469" cy="12039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CEDD28-D498-636D-369D-EC9E506C9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04" y="3145373"/>
            <a:ext cx="3915749" cy="235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2669407-4919-3387-DEC4-DCF8BC85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22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8A56768-11FE-7DA2-321F-AC49B02BBD40}"/>
              </a:ext>
            </a:extLst>
          </p:cNvPr>
          <p:cNvGrpSpPr/>
          <p:nvPr/>
        </p:nvGrpSpPr>
        <p:grpSpPr>
          <a:xfrm>
            <a:off x="416964" y="530087"/>
            <a:ext cx="4227756" cy="960702"/>
            <a:chOff x="3108489" y="3326814"/>
            <a:chExt cx="4227756" cy="9607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315D45-8ECD-A680-F806-A3CF49775503}"/>
                </a:ext>
              </a:extLst>
            </p:cNvPr>
            <p:cNvSpPr txBox="1"/>
            <p:nvPr/>
          </p:nvSpPr>
          <p:spPr>
            <a:xfrm>
              <a:off x="3108489" y="3326814"/>
              <a:ext cx="42277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Тележка 2-осная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грузовых вагонов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28C472-9353-4BFF-3238-78532D828BEF}"/>
                </a:ext>
              </a:extLst>
            </p:cNvPr>
            <p:cNvSpPr txBox="1"/>
            <p:nvPr/>
          </p:nvSpPr>
          <p:spPr>
            <a:xfrm>
              <a:off x="3108489" y="3918184"/>
              <a:ext cx="37295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01700" indent="-901700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18-100</a:t>
              </a:r>
            </a:p>
          </p:txBody>
        </p:sp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96D516-2DF8-E1A6-D837-090AAB768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554106"/>
              </p:ext>
            </p:extLst>
          </p:nvPr>
        </p:nvGraphicFramePr>
        <p:xfrm>
          <a:off x="4658471" y="1133550"/>
          <a:ext cx="4909515" cy="26668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873254">
                  <a:extLst>
                    <a:ext uri="{9D8B030D-6E8A-4147-A177-3AD203B41FA5}">
                      <a16:colId xmlns:a16="http://schemas.microsoft.com/office/drawing/2014/main" val="533720920"/>
                    </a:ext>
                  </a:extLst>
                </a:gridCol>
                <a:gridCol w="1036261">
                  <a:extLst>
                    <a:ext uri="{9D8B030D-6E8A-4147-A177-3AD203B41FA5}">
                      <a16:colId xmlns:a16="http://schemas.microsoft.com/office/drawing/2014/main" val="241169554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kumimoji="0" lang="ru-RU" sz="12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3335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31428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Масса, не более, кг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6618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77630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Расстояние от уровня головок рельсов до уровня подпятника в свободном состоянии,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46665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Расстояние между осями рессорных комплектов,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2036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71814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оси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 (23,5)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9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54104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Гибкость рессорного подвешивания, мм/Н (мм/тс)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1,13×10</a:t>
                      </a:r>
                      <a:r>
                        <a:rPr lang="en-US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^</a:t>
                      </a: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 (1,13)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21634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Расстояние между осями </a:t>
                      </a:r>
                      <a:r>
                        <a:rPr lang="ru-RU" sz="12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скользунов</a:t>
                      </a: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3059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Рессорное подвешивание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центральное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281175"/>
                  </a:ext>
                </a:extLst>
              </a:tr>
            </a:tbl>
          </a:graphicData>
        </a:graphic>
      </p:graphicFrame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02B3B8DB-FCB7-47BD-B993-0B7E68547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831953"/>
              </p:ext>
            </p:extLst>
          </p:nvPr>
        </p:nvGraphicFramePr>
        <p:xfrm>
          <a:off x="4644720" y="4861380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CEF256-B8AB-2ECB-45D3-15C2760F0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1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73D63-56DE-6466-7718-A577C4A30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93BEA506-12EC-BB85-3B79-CC921757D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1" y="1584789"/>
            <a:ext cx="4021490" cy="13739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8CCBCA-054B-87B1-4C6F-EBB8543A4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699" y="3026588"/>
            <a:ext cx="3631886" cy="2342460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EFA0EAFD-3FA7-036B-6EB9-A5205DDB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3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A8304E1-C458-91AB-6FB9-102E4B89FCFE}"/>
              </a:ext>
            </a:extLst>
          </p:cNvPr>
          <p:cNvGrpSpPr/>
          <p:nvPr/>
        </p:nvGrpSpPr>
        <p:grpSpPr>
          <a:xfrm>
            <a:off x="403213" y="530087"/>
            <a:ext cx="4953784" cy="960702"/>
            <a:chOff x="3108489" y="3326814"/>
            <a:chExt cx="4953784" cy="9607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795416-7057-CC4D-7E4A-D1A9E1D3DBE8}"/>
                </a:ext>
              </a:extLst>
            </p:cNvPr>
            <p:cNvSpPr txBox="1"/>
            <p:nvPr/>
          </p:nvSpPr>
          <p:spPr>
            <a:xfrm>
              <a:off x="3108489" y="3326814"/>
              <a:ext cx="42277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Полувагон</a:t>
              </a:r>
              <a:r>
                <a:rPr lang="ru-RU" sz="2000" spc="-6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цельнометаллический</a:t>
              </a:r>
              <a:r>
                <a:rPr lang="ru-RU" sz="2000" spc="-65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</a:t>
              </a:r>
              <a:r>
                <a:rPr lang="ru-RU" sz="2000" spc="-6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глухим </a:t>
              </a:r>
              <a:r>
                <a:rPr lang="ru-RU" sz="2000" spc="-1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кузовом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68FDCB-49C3-9715-D2B6-C5C4D8B11C37}"/>
                </a:ext>
              </a:extLst>
            </p:cNvPr>
            <p:cNvSpPr txBox="1"/>
            <p:nvPr/>
          </p:nvSpPr>
          <p:spPr>
            <a:xfrm>
              <a:off x="3108489" y="391818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12-955</a:t>
              </a:r>
            </a:p>
          </p:txBody>
        </p:sp>
      </p:grp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68EAA6F5-1816-58DB-B414-D67EC20D3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968909"/>
              </p:ext>
            </p:extLst>
          </p:nvPr>
        </p:nvGraphicFramePr>
        <p:xfrm>
          <a:off x="4658471" y="1150920"/>
          <a:ext cx="4909512" cy="399942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70648">
                  <a:extLst>
                    <a:ext uri="{9D8B030D-6E8A-4147-A177-3AD203B41FA5}">
                      <a16:colId xmlns:a16="http://schemas.microsoft.com/office/drawing/2014/main" val="4224515637"/>
                    </a:ext>
                  </a:extLst>
                </a:gridCol>
                <a:gridCol w="1738864">
                  <a:extLst>
                    <a:ext uri="{9D8B030D-6E8A-4147-A177-3AD203B41FA5}">
                      <a16:colId xmlns:a16="http://schemas.microsoft.com/office/drawing/2014/main" val="189027314"/>
                    </a:ext>
                  </a:extLst>
                </a:gridCol>
              </a:tblGrid>
              <a:tr h="223200">
                <a:tc gridSpan="2">
                  <a:txBody>
                    <a:bodyPr/>
                    <a:lstStyle/>
                    <a:p>
                      <a:pPr marL="85725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2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Технические характеристики </a:t>
                      </a:r>
                      <a:endParaRPr lang="ru-RU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" algn="ctr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2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024410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68859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не более,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901088"/>
                  </a:ext>
                </a:extLst>
              </a:tr>
              <a:tr h="439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230.5 (23.5)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755194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103563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13920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14796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8650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580312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882735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боковых стен кузова,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283216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3650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650057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вагоноопрокидыватель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504576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Модель 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365949"/>
                  </a:ext>
                </a:extLst>
              </a:tr>
              <a:tr h="655200">
                <a:tc>
                  <a:txBody>
                    <a:bodyPr/>
                    <a:lstStyle/>
                    <a:p>
                      <a:pPr marL="108000" marR="0" indent="0" algn="l" rtl="0">
                        <a:lnSpc>
                          <a:spcPct val="119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  <a:b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- в груженом состоянии</a:t>
                      </a:r>
                      <a:b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- в порожнем состоянии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19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920288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1520, 1435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814689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108000" algn="l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1-ВМ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8429"/>
                  </a:ext>
                </a:extLst>
              </a:tr>
            </a:tbl>
          </a:graphicData>
        </a:graphic>
      </p:graphicFrame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22BEC737-1A9C-4DBB-AF27-29E38A7E0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472657"/>
              </p:ext>
            </p:extLst>
          </p:nvPr>
        </p:nvGraphicFramePr>
        <p:xfrm>
          <a:off x="4630969" y="5544807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B7FFF9-B23E-8B18-6610-7FB18E567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1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B484F-41BE-816F-D890-E846A9146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83A1887F-0FC0-7DEE-C2A2-FF5DADC3E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272703"/>
              </p:ext>
            </p:extLst>
          </p:nvPr>
        </p:nvGraphicFramePr>
        <p:xfrm>
          <a:off x="4658471" y="1137679"/>
          <a:ext cx="4909512" cy="409851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23023">
                  <a:extLst>
                    <a:ext uri="{9D8B030D-6E8A-4147-A177-3AD203B41FA5}">
                      <a16:colId xmlns:a16="http://schemas.microsoft.com/office/drawing/2014/main" val="703804658"/>
                    </a:ext>
                  </a:extLst>
                </a:gridCol>
                <a:gridCol w="1786489">
                  <a:extLst>
                    <a:ext uri="{9D8B030D-6E8A-4147-A177-3AD203B41FA5}">
                      <a16:colId xmlns:a16="http://schemas.microsoft.com/office/drawing/2014/main" val="2792262900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Технические характеристики </a:t>
                      </a:r>
                      <a:endParaRPr lang="ru-RU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endParaRPr lang="ru-RU" sz="12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653265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895835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не более,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277800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230.5 (23.5)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923033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454275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13920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249353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8650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98045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144524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175855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разгрузочных люков, шт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474317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Удельная материалоемкость (коэффициент тары), т/т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0,324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53812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Удельный объем, м3/т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1,225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778917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Вид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2-сторонний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436771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55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гравитационная разгрузка с ручным открыванием, вагоноопрокидыватель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97950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Назначенный срок службы до списания, лет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42914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Модель 18-7020, 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90097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22234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1520, 1435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037487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7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1-ВМ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901263"/>
                  </a:ext>
                </a:extLst>
              </a:tr>
            </a:tbl>
          </a:graphicData>
        </a:graphic>
      </p:graphicFrame>
      <p:pic>
        <p:nvPicPr>
          <p:cNvPr id="8" name="Image 28">
            <a:extLst>
              <a:ext uri="{FF2B5EF4-FFF2-40B4-BE49-F238E27FC236}">
                <a16:creationId xmlns:a16="http://schemas.microsoft.com/office/drawing/2014/main" id="{2728C352-5AC7-721D-C44D-3FC6C9C0B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3" y="1623439"/>
            <a:ext cx="4008790" cy="13739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0B1590-B3EB-DC61-77FB-39F32C991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3" y="2837480"/>
            <a:ext cx="4146339" cy="2451352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C621F1D0-457C-1F83-4B10-3C7D205A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4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08FA1C0-E4CA-7343-03A6-D6A33788FE30}"/>
              </a:ext>
            </a:extLst>
          </p:cNvPr>
          <p:cNvGrpSpPr/>
          <p:nvPr/>
        </p:nvGrpSpPr>
        <p:grpSpPr>
          <a:xfrm>
            <a:off x="403213" y="530087"/>
            <a:ext cx="2328142" cy="731342"/>
            <a:chOff x="8646078" y="3956852"/>
            <a:chExt cx="2328142" cy="7313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7126C7-D378-B916-FA27-9EECE33E46E7}"/>
                </a:ext>
              </a:extLst>
            </p:cNvPr>
            <p:cNvSpPr txBox="1"/>
            <p:nvPr/>
          </p:nvSpPr>
          <p:spPr>
            <a:xfrm>
              <a:off x="8646078" y="4318862"/>
              <a:ext cx="21918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12-963</a:t>
              </a:r>
              <a:endParaRPr lang="ru-RU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E0908A-506F-5831-8732-5CACA233A2D6}"/>
                </a:ext>
              </a:extLst>
            </p:cNvPr>
            <p:cNvSpPr txBox="1"/>
            <p:nvPr/>
          </p:nvSpPr>
          <p:spPr>
            <a:xfrm>
              <a:off x="8650762" y="3956852"/>
              <a:ext cx="23234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Полувагон</a:t>
              </a:r>
            </a:p>
          </p:txBody>
        </p:sp>
      </p:grpSp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DCDB984C-3629-4143-B297-BBD27558E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630531"/>
              </p:ext>
            </p:extLst>
          </p:nvPr>
        </p:nvGraphicFramePr>
        <p:xfrm>
          <a:off x="4589172" y="5592432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83002-7752-3235-BA0D-D0AC33AB6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5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35725-CB16-C1A8-CE6D-72B94B518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4A03EB32-6FD8-D1FD-F75D-D87089F27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902492"/>
              </p:ext>
            </p:extLst>
          </p:nvPr>
        </p:nvGraphicFramePr>
        <p:xfrm>
          <a:off x="4660922" y="1140145"/>
          <a:ext cx="4909515" cy="47887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67737">
                  <a:extLst>
                    <a:ext uri="{9D8B030D-6E8A-4147-A177-3AD203B41FA5}">
                      <a16:colId xmlns:a16="http://schemas.microsoft.com/office/drawing/2014/main" val="937812580"/>
                    </a:ext>
                  </a:extLst>
                </a:gridCol>
                <a:gridCol w="1441778">
                  <a:extLst>
                    <a:ext uri="{9D8B030D-6E8A-4147-A177-3AD203B41FA5}">
                      <a16:colId xmlns:a16="http://schemas.microsoft.com/office/drawing/2014/main" val="3912635355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marL="85725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5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Технические характеристики </a:t>
                      </a:r>
                      <a:endParaRPr lang="ru-RU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endParaRPr lang="ru-RU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365550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77939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134521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расчетная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229.77 (23.42)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97433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0593440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13200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27437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8980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30947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854397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торцевых стен кузова,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55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041873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торцевых стен бункера,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951162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860920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разгрузочных люков, </a:t>
                      </a: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737038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загрузочных люков, </a:t>
                      </a: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148338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Расстояние между загрузочными люками,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1831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414673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Размеры загрузочного люка в свету,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1586 x 556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122254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Размеры разгрузочного люка в свету,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2382 x 840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542329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вписывания в кривую,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364486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Вид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2-сторонний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783943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пневматическая/ ручная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406506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Модель 18-100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773253"/>
                  </a:ext>
                </a:extLst>
              </a:tr>
              <a:tr h="404985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  <a:p>
                      <a:pPr marL="342900" lvl="0" indent="-161925">
                        <a:lnSpc>
                          <a:spcPct val="119000"/>
                        </a:lnSpc>
                        <a:spcBef>
                          <a:spcPts val="20"/>
                        </a:spcBef>
                        <a:buSzPts val="1000"/>
                        <a:buFont typeface="Microsoft Sans Serif" panose="020B0604020202020204" pitchFamily="34" charset="0"/>
                        <a:buChar char="-"/>
                        <a:tabLst>
                          <a:tab pos="128270" algn="l"/>
                        </a:tabLst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груженом состоянии</a:t>
                      </a:r>
                    </a:p>
                    <a:p>
                      <a:pPr marL="342900" lvl="0" indent="-161925">
                        <a:lnSpc>
                          <a:spcPct val="119000"/>
                        </a:lnSpc>
                        <a:spcBef>
                          <a:spcPts val="20"/>
                        </a:spcBef>
                        <a:buSzPts val="1000"/>
                        <a:buFont typeface="Microsoft Sans Serif" panose="020B0604020202020204" pitchFamily="34" charset="0"/>
                        <a:buChar char="-"/>
                        <a:tabLst>
                          <a:tab pos="128270" algn="l"/>
                        </a:tabLst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порожнем состоянии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121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  <a:p>
                      <a:pPr marL="108000" algn="ctr">
                        <a:lnSpc>
                          <a:spcPct val="11900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843948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057402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01370"/>
                  </a:ext>
                </a:extLst>
              </a:tr>
            </a:tbl>
          </a:graphicData>
        </a:graphic>
      </p:graphicFrame>
      <p:pic>
        <p:nvPicPr>
          <p:cNvPr id="8" name="Image 28">
            <a:extLst>
              <a:ext uri="{FF2B5EF4-FFF2-40B4-BE49-F238E27FC236}">
                <a16:creationId xmlns:a16="http://schemas.microsoft.com/office/drawing/2014/main" id="{B74C414E-357C-BF1D-7D2E-A8DAE127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3" y="1497383"/>
            <a:ext cx="4002855" cy="17026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B4927E-CF96-20C1-F02A-9E59A0E7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331" y="3117941"/>
            <a:ext cx="3899519" cy="2584481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1465CBB6-2C3A-5AA3-F19B-AC67CDCA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EEDD563-CC18-8B3B-D454-40801634D737}"/>
              </a:ext>
            </a:extLst>
          </p:cNvPr>
          <p:cNvGrpSpPr/>
          <p:nvPr/>
        </p:nvGrpSpPr>
        <p:grpSpPr>
          <a:xfrm>
            <a:off x="403213" y="530087"/>
            <a:ext cx="4953784" cy="960702"/>
            <a:chOff x="3108489" y="3326814"/>
            <a:chExt cx="4953784" cy="9607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D429D0-CF8F-FDA1-6BD4-78FBCBE4B051}"/>
                </a:ext>
              </a:extLst>
            </p:cNvPr>
            <p:cNvSpPr txBox="1"/>
            <p:nvPr/>
          </p:nvSpPr>
          <p:spPr>
            <a:xfrm>
              <a:off x="3108489" y="3326814"/>
              <a:ext cx="42277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Вагон-хоппер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минеральных удобрений 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AFA23B-DAB6-4F43-D08B-4EB8B51BD369}"/>
                </a:ext>
              </a:extLst>
            </p:cNvPr>
            <p:cNvSpPr txBox="1"/>
            <p:nvPr/>
          </p:nvSpPr>
          <p:spPr>
            <a:xfrm>
              <a:off x="3108489" y="391818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19-923</a:t>
              </a:r>
            </a:p>
          </p:txBody>
        </p:sp>
      </p:grpSp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05023C71-6C27-4183-86B2-882400ADB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078913"/>
              </p:ext>
            </p:extLst>
          </p:nvPr>
        </p:nvGraphicFramePr>
        <p:xfrm>
          <a:off x="4630969" y="6059424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61C5B2-D1E4-93A1-DACE-A44A8AFF5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35725-CB16-C1A8-CE6D-72B94B518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4A03EB32-6FD8-D1FD-F75D-D87089F27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1928"/>
              </p:ext>
            </p:extLst>
          </p:nvPr>
        </p:nvGraphicFramePr>
        <p:xfrm>
          <a:off x="4660922" y="1140145"/>
          <a:ext cx="4909515" cy="47887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67737">
                  <a:extLst>
                    <a:ext uri="{9D8B030D-6E8A-4147-A177-3AD203B41FA5}">
                      <a16:colId xmlns:a16="http://schemas.microsoft.com/office/drawing/2014/main" val="937812580"/>
                    </a:ext>
                  </a:extLst>
                </a:gridCol>
                <a:gridCol w="1441778">
                  <a:extLst>
                    <a:ext uri="{9D8B030D-6E8A-4147-A177-3AD203B41FA5}">
                      <a16:colId xmlns:a16="http://schemas.microsoft.com/office/drawing/2014/main" val="3912635355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marL="85725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5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Технические характеристики </a:t>
                      </a:r>
                      <a:endParaRPr lang="ru-RU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endParaRPr lang="ru-RU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365550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77939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134521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расчетная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230.5 (23.5)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97433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0593440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13200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27437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8980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30947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854397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торцевых стен кузова,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041873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торцевых стен бункера,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951162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860920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разгрузочных люков, </a:t>
                      </a: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737038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загрузочных люков, </a:t>
                      </a: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148338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Расстояние между загрузочными люками,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1831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414673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Размеры загрузочного люка в свету,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1586 x 556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122254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Размеры разгрузочного люка в свету,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2382 x 840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542329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Минимальный радиус вписывания в кривую,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364486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Вид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2-сторонний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783943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пневматическая/ ручная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406506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Модель 18-100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773253"/>
                  </a:ext>
                </a:extLst>
              </a:tr>
              <a:tr h="404985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  <a:p>
                      <a:pPr marL="342900" lvl="0" indent="-161925">
                        <a:lnSpc>
                          <a:spcPct val="119000"/>
                        </a:lnSpc>
                        <a:spcBef>
                          <a:spcPts val="20"/>
                        </a:spcBef>
                        <a:buSzPts val="1000"/>
                        <a:buFont typeface="Microsoft Sans Serif" panose="020B0604020202020204" pitchFamily="34" charset="0"/>
                        <a:buChar char="-"/>
                        <a:tabLst>
                          <a:tab pos="128270" algn="l"/>
                        </a:tabLst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груженом состоянии</a:t>
                      </a:r>
                    </a:p>
                    <a:p>
                      <a:pPr marL="342900" lvl="0" indent="-161925">
                        <a:lnSpc>
                          <a:spcPct val="119000"/>
                        </a:lnSpc>
                        <a:spcBef>
                          <a:spcPts val="20"/>
                        </a:spcBef>
                        <a:buSzPts val="1000"/>
                        <a:buFont typeface="Microsoft Sans Serif" panose="020B0604020202020204" pitchFamily="34" charset="0"/>
                        <a:buChar char="-"/>
                        <a:tabLst>
                          <a:tab pos="128270" algn="l"/>
                        </a:tabLst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порожнем состоянии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121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  <a:p>
                      <a:pPr marL="108000" algn="ctr">
                        <a:lnSpc>
                          <a:spcPct val="11900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843948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057402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01370"/>
                  </a:ext>
                </a:extLst>
              </a:tr>
            </a:tbl>
          </a:graphicData>
        </a:graphic>
      </p:graphicFrame>
      <p:pic>
        <p:nvPicPr>
          <p:cNvPr id="8" name="Image 28">
            <a:extLst>
              <a:ext uri="{FF2B5EF4-FFF2-40B4-BE49-F238E27FC236}">
                <a16:creationId xmlns:a16="http://schemas.microsoft.com/office/drawing/2014/main" id="{B74C414E-357C-BF1D-7D2E-A8DAE127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3" y="1497383"/>
            <a:ext cx="4002855" cy="17026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B4927E-CF96-20C1-F02A-9E59A0E7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331" y="3117941"/>
            <a:ext cx="3899519" cy="2584481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1465CBB6-2C3A-5AA3-F19B-AC67CDCA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6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EEDD563-CC18-8B3B-D454-40801634D737}"/>
              </a:ext>
            </a:extLst>
          </p:cNvPr>
          <p:cNvGrpSpPr/>
          <p:nvPr/>
        </p:nvGrpSpPr>
        <p:grpSpPr>
          <a:xfrm>
            <a:off x="403213" y="530087"/>
            <a:ext cx="4953784" cy="960702"/>
            <a:chOff x="3108489" y="3326814"/>
            <a:chExt cx="4953784" cy="9607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D429D0-CF8F-FDA1-6BD4-78FBCBE4B051}"/>
                </a:ext>
              </a:extLst>
            </p:cNvPr>
            <p:cNvSpPr txBox="1"/>
            <p:nvPr/>
          </p:nvSpPr>
          <p:spPr>
            <a:xfrm>
              <a:off x="3108489" y="3326814"/>
              <a:ext cx="42277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Вагон-хоппер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минеральных удобрений 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AFA23B-DAB6-4F43-D08B-4EB8B51BD369}"/>
                </a:ext>
              </a:extLst>
            </p:cNvPr>
            <p:cNvSpPr txBox="1"/>
            <p:nvPr/>
          </p:nvSpPr>
          <p:spPr>
            <a:xfrm>
              <a:off x="3108489" y="391818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19-923-02</a:t>
              </a:r>
            </a:p>
          </p:txBody>
        </p:sp>
      </p:grpSp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05023C71-6C27-4183-86B2-882400ADB89D}"/>
              </a:ext>
            </a:extLst>
          </p:cNvPr>
          <p:cNvGraphicFramePr>
            <a:graphicFrameLocks noGrp="1"/>
          </p:cNvGraphicFramePr>
          <p:nvPr/>
        </p:nvGraphicFramePr>
        <p:xfrm>
          <a:off x="4630969" y="6059424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61C5B2-D1E4-93A1-DACE-A44A8AFF5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31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35725-CB16-C1A8-CE6D-72B94B518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4A03EB32-6FD8-D1FD-F75D-D87089F27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976763"/>
              </p:ext>
            </p:extLst>
          </p:nvPr>
        </p:nvGraphicFramePr>
        <p:xfrm>
          <a:off x="4660922" y="1140145"/>
          <a:ext cx="4909515" cy="451938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67737">
                  <a:extLst>
                    <a:ext uri="{9D8B030D-6E8A-4147-A177-3AD203B41FA5}">
                      <a16:colId xmlns:a16="http://schemas.microsoft.com/office/drawing/2014/main" val="937812580"/>
                    </a:ext>
                  </a:extLst>
                </a:gridCol>
                <a:gridCol w="1441778">
                  <a:extLst>
                    <a:ext uri="{9D8B030D-6E8A-4147-A177-3AD203B41FA5}">
                      <a16:colId xmlns:a16="http://schemas.microsoft.com/office/drawing/2014/main" val="3912635355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marL="85725" marR="0" indent="0" algn="l" rtl="0">
                        <a:lnSpc>
                          <a:spcPct val="119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05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Технические характеристики </a:t>
                      </a:r>
                      <a:endParaRPr lang="ru-RU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endParaRPr lang="ru-RU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365550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77939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134521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расчетная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230.5 (23.5)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97433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0593440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27437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7800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30947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854397"/>
                  </a:ext>
                </a:extLst>
              </a:tr>
              <a:tr h="21589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торцевых стен кузова,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041873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860920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разгрузочных люков, </a:t>
                      </a: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737038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загрузочных люков, </a:t>
                      </a:r>
                      <a:r>
                        <a:rPr lang="ru-RU" sz="105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148338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Размеры загрузочного люка в свету,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en-US" sz="105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Ø620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122254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Размеры разгрузочного люка в свету,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700 x 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542329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Система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Гравитационная разгрузка с приводом открывания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406506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Модель 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773253"/>
                  </a:ext>
                </a:extLst>
              </a:tr>
              <a:tr h="404985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  <a:p>
                      <a:pPr marL="342900" lvl="0" indent="-161925">
                        <a:lnSpc>
                          <a:spcPct val="119000"/>
                        </a:lnSpc>
                        <a:spcBef>
                          <a:spcPts val="20"/>
                        </a:spcBef>
                        <a:buSzPts val="1000"/>
                        <a:buFont typeface="Microsoft Sans Serif" panose="020B0604020202020204" pitchFamily="34" charset="0"/>
                        <a:buChar char="-"/>
                        <a:tabLst>
                          <a:tab pos="128270" algn="l"/>
                        </a:tabLst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груженом состоянии</a:t>
                      </a:r>
                    </a:p>
                    <a:p>
                      <a:pPr marL="342900" lvl="0" indent="-161925">
                        <a:lnSpc>
                          <a:spcPct val="119000"/>
                        </a:lnSpc>
                        <a:spcBef>
                          <a:spcPts val="20"/>
                        </a:spcBef>
                        <a:buSzPts val="1000"/>
                        <a:buFont typeface="Microsoft Sans Serif" panose="020B0604020202020204" pitchFamily="34" charset="0"/>
                        <a:buChar char="-"/>
                        <a:tabLst>
                          <a:tab pos="128270" algn="l"/>
                        </a:tabLst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 порожнем состоянии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121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  <a:p>
                      <a:pPr marL="108000" algn="ctr">
                        <a:lnSpc>
                          <a:spcPct val="11900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843948"/>
                  </a:ext>
                </a:extLst>
              </a:tr>
              <a:tr h="145120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  <a:endParaRPr lang="ru-RU" sz="105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057402"/>
                  </a:ext>
                </a:extLst>
              </a:tr>
              <a:tr h="147932">
                <a:tc>
                  <a:txBody>
                    <a:bodyPr/>
                    <a:lstStyle/>
                    <a:p>
                      <a:pPr marL="108000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lnSpc>
                          <a:spcPct val="11900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ru-RU" sz="105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1-ВМ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01370"/>
                  </a:ext>
                </a:extLst>
              </a:tr>
            </a:tbl>
          </a:graphicData>
        </a:graphic>
      </p:graphicFrame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1465CBB6-2C3A-5AA3-F19B-AC67CDCA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7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EEDD563-CC18-8B3B-D454-40801634D737}"/>
              </a:ext>
            </a:extLst>
          </p:cNvPr>
          <p:cNvGrpSpPr/>
          <p:nvPr/>
        </p:nvGrpSpPr>
        <p:grpSpPr>
          <a:xfrm>
            <a:off x="403213" y="530087"/>
            <a:ext cx="4953784" cy="960702"/>
            <a:chOff x="3108489" y="3326814"/>
            <a:chExt cx="4953784" cy="9607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D429D0-CF8F-FDA1-6BD4-78FBCBE4B051}"/>
                </a:ext>
              </a:extLst>
            </p:cNvPr>
            <p:cNvSpPr txBox="1"/>
            <p:nvPr/>
          </p:nvSpPr>
          <p:spPr>
            <a:xfrm>
              <a:off x="3108489" y="3326814"/>
              <a:ext cx="4227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Вагон-хоппер 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цемента 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AFA23B-DAB6-4F43-D08B-4EB8B51BD369}"/>
                </a:ext>
              </a:extLst>
            </p:cNvPr>
            <p:cNvSpPr txBox="1"/>
            <p:nvPr/>
          </p:nvSpPr>
          <p:spPr>
            <a:xfrm>
              <a:off x="3108489" y="391818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19-969</a:t>
              </a:r>
            </a:p>
          </p:txBody>
        </p:sp>
      </p:grpSp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05023C71-6C27-4183-86B2-882400ADB89D}"/>
              </a:ext>
            </a:extLst>
          </p:cNvPr>
          <p:cNvGraphicFramePr>
            <a:graphicFrameLocks noGrp="1"/>
          </p:cNvGraphicFramePr>
          <p:nvPr/>
        </p:nvGraphicFramePr>
        <p:xfrm>
          <a:off x="4630969" y="6059424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61C5B2-D1E4-93A1-DACE-A44A8AFF5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A43779-3204-40DB-89C4-FE07E7646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6" y="1781399"/>
            <a:ext cx="4374407" cy="1371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6E7E40-8BF4-4DDD-8FA1-B5FC026BD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8" y="3534526"/>
            <a:ext cx="3584841" cy="22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89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8A472-F3BB-5D0D-ED8B-414DDB894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F2930FA9-43C1-3BAD-84D0-F10E2180A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316" y="2603101"/>
            <a:ext cx="4110804" cy="15564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A8C106-E871-314A-0AC4-5BF88CF34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316" y="3828345"/>
            <a:ext cx="4159998" cy="2772480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DC817234-0AE2-9409-3871-EDBFB2F6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8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C96C7FA-6A76-BF8D-533E-484BF75FF900}"/>
              </a:ext>
            </a:extLst>
          </p:cNvPr>
          <p:cNvGrpSpPr/>
          <p:nvPr/>
        </p:nvGrpSpPr>
        <p:grpSpPr>
          <a:xfrm>
            <a:off x="545903" y="257175"/>
            <a:ext cx="4110806" cy="1777905"/>
            <a:chOff x="8650760" y="3956852"/>
            <a:chExt cx="4110806" cy="16114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402E3-5BC6-1292-E268-409FB8F548C2}"/>
                </a:ext>
              </a:extLst>
            </p:cNvPr>
            <p:cNvSpPr txBox="1"/>
            <p:nvPr/>
          </p:nvSpPr>
          <p:spPr>
            <a:xfrm>
              <a:off x="8650761" y="5094079"/>
              <a:ext cx="4004410" cy="474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sz="1400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19-970-02, 19-970-03 – для сыпучих грузов, минеральных удобрений</a:t>
              </a:r>
              <a:endParaRPr lang="ru-RU" sz="1400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999309-CD7E-DC31-A45F-1CC9DD606B33}"/>
                </a:ext>
              </a:extLst>
            </p:cNvPr>
            <p:cNvSpPr txBox="1"/>
            <p:nvPr/>
          </p:nvSpPr>
          <p:spPr>
            <a:xfrm>
              <a:off x="8650761" y="3956852"/>
              <a:ext cx="41108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Вагон-хоппер</a:t>
              </a:r>
              <a:endParaRPr lang="ru-RU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5988B8-B50B-4A2E-8735-81C825AD986E}"/>
                </a:ext>
              </a:extLst>
            </p:cNvPr>
            <p:cNvSpPr txBox="1"/>
            <p:nvPr/>
          </p:nvSpPr>
          <p:spPr>
            <a:xfrm>
              <a:off x="8650760" y="4677801"/>
              <a:ext cx="383324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sz="1400" b="1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19-970 (19-970-01) – для зерна</a:t>
              </a:r>
              <a:endParaRPr lang="ru-RU" sz="1400" b="1" dirty="0">
                <a:solidFill>
                  <a:srgbClr val="0F79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A3E4DFD-0B92-6140-ECDB-7858106A2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681860"/>
              </p:ext>
            </p:extLst>
          </p:nvPr>
        </p:nvGraphicFramePr>
        <p:xfrm>
          <a:off x="4665360" y="1147972"/>
          <a:ext cx="4968703" cy="467556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71865">
                  <a:extLst>
                    <a:ext uri="{9D8B030D-6E8A-4147-A177-3AD203B41FA5}">
                      <a16:colId xmlns:a16="http://schemas.microsoft.com/office/drawing/2014/main" val="3243243431"/>
                    </a:ext>
                  </a:extLst>
                </a:gridCol>
                <a:gridCol w="1478502">
                  <a:extLst>
                    <a:ext uri="{9D8B030D-6E8A-4147-A177-3AD203B41FA5}">
                      <a16:colId xmlns:a16="http://schemas.microsoft.com/office/drawing/2014/main" val="1096237196"/>
                    </a:ext>
                  </a:extLst>
                </a:gridCol>
                <a:gridCol w="818336">
                  <a:extLst>
                    <a:ext uri="{9D8B030D-6E8A-4147-A177-3AD203B41FA5}">
                      <a16:colId xmlns:a16="http://schemas.microsoft.com/office/drawing/2014/main" val="993245924"/>
                    </a:ext>
                  </a:extLst>
                </a:gridCol>
              </a:tblGrid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</a:pPr>
                      <a:r>
                        <a:rPr kumimoji="0" lang="ru-RU" sz="1000" b="1" i="0" u="none" strike="noStrike" kern="14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endParaRPr lang="ru-RU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014730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19-970, 19-970-02,        19-970-03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19-970-01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140421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772676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23,2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491029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10046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14720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287324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274079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10500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44042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торцевых стен кузова,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466787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Угол наклона торцевых стен бункера, град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24410"/>
                  </a:ext>
                </a:extLst>
              </a:tr>
              <a:tr h="503188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мм: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10"/>
                        </a:spcBef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максимальная</a:t>
                      </a:r>
                    </a:p>
                    <a:p>
                      <a:pPr marL="108000" lvl="0" indent="0">
                        <a:lnSpc>
                          <a:spcPct val="100000"/>
                        </a:lnSpc>
                        <a:spcBef>
                          <a:spcPts val="10"/>
                        </a:spcBef>
                        <a:buSzPts val="1000"/>
                        <a:buFont typeface="Verdana" panose="020B0604030504040204" pitchFamily="34" charset="0"/>
                        <a:buNone/>
                        <a:tabLst>
                          <a:tab pos="161925" algn="l"/>
                        </a:tabLs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до разгрузочных устройств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4800</a:t>
                      </a: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5000</a:t>
                      </a:r>
                    </a:p>
                    <a:p>
                      <a:pPr marL="133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461613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разгрузочных люков, </a:t>
                      </a:r>
                      <a:r>
                        <a:rPr lang="ru-RU" sz="10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466217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Количество загрузочных люков, </a:t>
                      </a:r>
                      <a:r>
                        <a:rPr lang="ru-RU" sz="1000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шт</a:t>
                      </a:r>
                      <a:endParaRPr lang="ru-RU" sz="10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822721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Размеры загрузочного люка в свету,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1592 x 562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990048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Размеры разгрузочного люка в свету,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700 x 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425968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Вид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2-сторонний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939837"/>
                  </a:ext>
                </a:extLst>
              </a:tr>
              <a:tr h="35885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Тип механизма разгрузки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гравитационная разгрузка с ручным приводом открывания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542475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857401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5426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587178"/>
                  </a:ext>
                </a:extLst>
              </a:tr>
              <a:tr h="194929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0">
                        <a:lnSpc>
                          <a:spcPts val="1190"/>
                        </a:lnSpc>
                        <a:spcBef>
                          <a:spcPts val="70"/>
                        </a:spcBef>
                        <a:buNone/>
                      </a:pP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969729"/>
                  </a:ext>
                </a:extLst>
              </a:tr>
            </a:tbl>
          </a:graphicData>
        </a:graphic>
      </p:graphicFrame>
      <p:graphicFrame>
        <p:nvGraphicFramePr>
          <p:cNvPr id="15" name="Таблица 4">
            <a:extLst>
              <a:ext uri="{FF2B5EF4-FFF2-40B4-BE49-F238E27FC236}">
                <a16:creationId xmlns:a16="http://schemas.microsoft.com/office/drawing/2014/main" id="{7237F859-B5EA-4088-88A1-498C110FC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108734"/>
              </p:ext>
            </p:extLst>
          </p:nvPr>
        </p:nvGraphicFramePr>
        <p:xfrm>
          <a:off x="4550314" y="5960745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865B5F-44F4-DA92-A72E-9935EC845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4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233B-F6C3-5717-598F-0387A8880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8">
            <a:extLst>
              <a:ext uri="{FF2B5EF4-FFF2-40B4-BE49-F238E27FC236}">
                <a16:creationId xmlns:a16="http://schemas.microsoft.com/office/drawing/2014/main" id="{7B93DCFE-0EA1-DBF5-11A7-4BBF66FE9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33" y="1844625"/>
            <a:ext cx="4002855" cy="10081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0BF5E5-B815-253A-B3E8-1D05DE079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662" y="3128866"/>
            <a:ext cx="3857196" cy="2889594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A620B0E3-0A65-FE28-FBE1-58EA7853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6813" y="6398152"/>
            <a:ext cx="2228850" cy="365125"/>
          </a:xfrm>
        </p:spPr>
        <p:txBody>
          <a:bodyPr/>
          <a:lstStyle/>
          <a:p>
            <a:fld id="{E0EA21DC-3056-401C-89C7-D8AF4DF40B1F}" type="slidenum">
              <a:rPr lang="ru-RU" smtClean="0"/>
              <a:t>9</a:t>
            </a:fld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0280C16-6491-8ABA-C055-4BFB0A7AF8CA}"/>
              </a:ext>
            </a:extLst>
          </p:cNvPr>
          <p:cNvGrpSpPr/>
          <p:nvPr/>
        </p:nvGrpSpPr>
        <p:grpSpPr>
          <a:xfrm>
            <a:off x="403213" y="530087"/>
            <a:ext cx="4953784" cy="960702"/>
            <a:chOff x="3108489" y="3326814"/>
            <a:chExt cx="4953784" cy="9607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7C123E-4357-329E-C3BC-AA45291455D1}"/>
                </a:ext>
              </a:extLst>
            </p:cNvPr>
            <p:cNvSpPr txBox="1"/>
            <p:nvPr/>
          </p:nvSpPr>
          <p:spPr>
            <a:xfrm>
              <a:off x="3108489" y="3326814"/>
              <a:ext cx="42277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dirty="0">
                  <a:solidFill>
                    <a:srgbClr val="0F7955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Вагон </a:t>
              </a:r>
              <a:r>
                <a:rPr lang="ru-RU" sz="2000" dirty="0">
                  <a:solidFill>
                    <a:srgbClr val="0F7955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крытый</a:t>
              </a:r>
              <a:r>
                <a:rPr lang="ru-RU" sz="2000" dirty="0"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с раздвижным кузовом 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B0FE99-D722-DCE5-975B-273D43008127}"/>
                </a:ext>
              </a:extLst>
            </p:cNvPr>
            <p:cNvSpPr txBox="1"/>
            <p:nvPr/>
          </p:nvSpPr>
          <p:spPr>
            <a:xfrm>
              <a:off x="3108489" y="3918184"/>
              <a:ext cx="495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Модель: </a:t>
              </a:r>
              <a:r>
                <a:rPr lang="ru-RU" b="1" dirty="0">
                  <a:solidFill>
                    <a:srgbClr val="0F79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11-965</a:t>
              </a:r>
            </a:p>
          </p:txBody>
        </p:sp>
      </p:grp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6CD5699-6C47-85DA-73DC-35EF03569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37237"/>
              </p:ext>
            </p:extLst>
          </p:nvPr>
        </p:nvGraphicFramePr>
        <p:xfrm>
          <a:off x="4668074" y="1121457"/>
          <a:ext cx="4909515" cy="43626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73926">
                  <a:extLst>
                    <a:ext uri="{9D8B030D-6E8A-4147-A177-3AD203B41FA5}">
                      <a16:colId xmlns:a16="http://schemas.microsoft.com/office/drawing/2014/main" val="32385748"/>
                    </a:ext>
                  </a:extLst>
                </a:gridCol>
                <a:gridCol w="935589">
                  <a:extLst>
                    <a:ext uri="{9D8B030D-6E8A-4147-A177-3AD203B41FA5}">
                      <a16:colId xmlns:a16="http://schemas.microsoft.com/office/drawing/2014/main" val="4864523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Технические характеристики </a:t>
                      </a:r>
                      <a:endParaRPr kumimoji="0" lang="ru-RU" sz="120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endParaRPr lang="ru-RU" sz="120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6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85347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Грузоподъемность,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3326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Масса тары, не более, 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06357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Максимальная статическая расчетная нагрузка от колесной пары на рельсы, кН (тс)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230,5 (23,5)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8364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Объем кузова, не менее, м3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1960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Длина вагона по осям сцепления автосцепок,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19620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7805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База,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59672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максимальная,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7642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Высота от уровня головок рельсов,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66061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Удельный объем, м3/т, не менее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58590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Удельная материалоемкость (коэффициент тары), т/т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0,516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396256"/>
                  </a:ext>
                </a:extLst>
              </a:tr>
              <a:tr h="635635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Погрузочные размеры кузова, мм</a:t>
                      </a:r>
                    </a:p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длина</a:t>
                      </a:r>
                    </a:p>
                    <a:p>
                      <a:pPr marL="10800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ширина</a:t>
                      </a:r>
                    </a:p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высота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18500</a:t>
                      </a: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2800</a:t>
                      </a: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36712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Площадь пола, м2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53682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Тележка 2-осная, Модель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18-100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347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Конструкционная скорость, км/ч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7320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Ширина колеи,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7036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108000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Габарит по ГОСТ 9238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0"/>
                        </a:spcBef>
                        <a:buNone/>
                      </a:pPr>
                      <a:r>
                        <a:rPr lang="ru-RU" sz="12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1-Т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79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7179"/>
                  </a:ext>
                </a:extLst>
              </a:tr>
            </a:tbl>
          </a:graphicData>
        </a:graphic>
      </p:graphicFrame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ACEF74DF-D3B3-45BE-99AD-41CEB8E14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885245"/>
              </p:ext>
            </p:extLst>
          </p:nvPr>
        </p:nvGraphicFramePr>
        <p:xfrm>
          <a:off x="4564294" y="5758072"/>
          <a:ext cx="49095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512">
                  <a:extLst>
                    <a:ext uri="{9D8B030D-6E8A-4147-A177-3AD203B41FA5}">
                      <a16:colId xmlns:a16="http://schemas.microsoft.com/office/drawing/2014/main" val="1198086994"/>
                    </a:ext>
                  </a:extLst>
                </a:gridCol>
              </a:tblGrid>
              <a:tr h="60405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Свяжитесь с нами по любым вопросам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200" kern="1200" dirty="0" err="1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ail</a:t>
                      </a: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: commercial@stahanovvz.ru </a:t>
                      </a:r>
                      <a:br>
                        <a:rPr lang="en-US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rgbClr val="0F7955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Тел.: +7 (863) 283-62-88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746220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EDD7B8-F86B-A3B2-4F9F-6170B2F0A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06" y="200895"/>
            <a:ext cx="1542857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75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3350</Words>
  <Application>Microsoft Office PowerPoint</Application>
  <PresentationFormat>Лист A4 (210x297 мм)</PresentationFormat>
  <Paragraphs>875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Microsoft Sans Serif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Сорочинская Диана Андреевна</dc:creator>
  <cp:lastModifiedBy>Беликов Денис Валерьевич</cp:lastModifiedBy>
  <cp:revision>15</cp:revision>
  <cp:lastPrinted>2026-01-30T12:13:07Z</cp:lastPrinted>
  <dcterms:created xsi:type="dcterms:W3CDTF">2026-01-30T11:39:07Z</dcterms:created>
  <dcterms:modified xsi:type="dcterms:W3CDTF">2026-02-25T17:44:06Z</dcterms:modified>
</cp:coreProperties>
</file>